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56"/>
  </p:notesMasterIdLst>
  <p:handoutMasterIdLst>
    <p:handoutMasterId r:id="rId57"/>
  </p:handoutMasterIdLst>
  <p:sldIdLst>
    <p:sldId id="301" r:id="rId2"/>
    <p:sldId id="302" r:id="rId3"/>
    <p:sldId id="308" r:id="rId4"/>
    <p:sldId id="303" r:id="rId5"/>
    <p:sldId id="306" r:id="rId6"/>
    <p:sldId id="307" r:id="rId7"/>
    <p:sldId id="304" r:id="rId8"/>
    <p:sldId id="297" r:id="rId9"/>
    <p:sldId id="309" r:id="rId10"/>
    <p:sldId id="310" r:id="rId11"/>
    <p:sldId id="312" r:id="rId12"/>
    <p:sldId id="313" r:id="rId13"/>
    <p:sldId id="314" r:id="rId14"/>
    <p:sldId id="315" r:id="rId15"/>
    <p:sldId id="298" r:id="rId16"/>
    <p:sldId id="300" r:id="rId17"/>
    <p:sldId id="299" r:id="rId18"/>
    <p:sldId id="317" r:id="rId19"/>
    <p:sldId id="316" r:id="rId20"/>
    <p:sldId id="296" r:id="rId21"/>
    <p:sldId id="257" r:id="rId22"/>
    <p:sldId id="294" r:id="rId23"/>
    <p:sldId id="266" r:id="rId24"/>
    <p:sldId id="261" r:id="rId25"/>
    <p:sldId id="291" r:id="rId26"/>
    <p:sldId id="292" r:id="rId27"/>
    <p:sldId id="268" r:id="rId28"/>
    <p:sldId id="264" r:id="rId29"/>
    <p:sldId id="262" r:id="rId30"/>
    <p:sldId id="293" r:id="rId31"/>
    <p:sldId id="265" r:id="rId32"/>
    <p:sldId id="283" r:id="rId33"/>
    <p:sldId id="269" r:id="rId34"/>
    <p:sldId id="271" r:id="rId35"/>
    <p:sldId id="284" r:id="rId36"/>
    <p:sldId id="286" r:id="rId37"/>
    <p:sldId id="270" r:id="rId38"/>
    <p:sldId id="277" r:id="rId39"/>
    <p:sldId id="289" r:id="rId40"/>
    <p:sldId id="287" r:id="rId41"/>
    <p:sldId id="288" r:id="rId42"/>
    <p:sldId id="276" r:id="rId43"/>
    <p:sldId id="272" r:id="rId44"/>
    <p:sldId id="273" r:id="rId45"/>
    <p:sldId id="295" r:id="rId46"/>
    <p:sldId id="290" r:id="rId47"/>
    <p:sldId id="274" r:id="rId48"/>
    <p:sldId id="275" r:id="rId49"/>
    <p:sldId id="319" r:id="rId50"/>
    <p:sldId id="322" r:id="rId51"/>
    <p:sldId id="323" r:id="rId52"/>
    <p:sldId id="318" r:id="rId53"/>
    <p:sldId id="320" r:id="rId54"/>
    <p:sldId id="321" r:id="rId5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436F"/>
    <a:srgbClr val="E460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6" d="100"/>
          <a:sy n="96" d="100"/>
        </p:scale>
        <p:origin x="-64" y="-1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870B91-0FFA-4285-84A0-FD99A53D55A4}" type="datetimeFigureOut">
              <a:rPr lang="cs-CZ" smtClean="0"/>
              <a:t>12.04.2024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E844E5-E47C-4A4A-B21C-56A777FC32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770200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8AE4FF-E98E-43BD-B690-F01ECE87BAE5}" type="datetimeFigureOut">
              <a:rPr lang="cs-CZ" smtClean="0"/>
              <a:t>12.04.2024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814B91-2166-46D6-A5F9-CFA4C9C676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56671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14B91-2166-46D6-A5F9-CFA4C9C6769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9965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14B91-2166-46D6-A5F9-CFA4C9C67690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9965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14B91-2166-46D6-A5F9-CFA4C9C67690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2388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DC6E9BC-0C68-42D9-B2F2-1F3BA2E472BB}" type="datetime1">
              <a:rPr lang="cs-CZ" smtClean="0"/>
              <a:t>12.04.2024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5BE153F-0EC9-4F4F-A1C3-D3AD38BA6781}" type="slidenum">
              <a:rPr lang="cs-CZ" smtClean="0"/>
              <a:t>‹#›</a:t>
            </a:fld>
            <a:endParaRPr lang="cs-CZ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4330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30B33-6ECB-4DD0-8FAC-A07D58994C52}" type="datetime1">
              <a:rPr lang="cs-CZ" smtClean="0"/>
              <a:t>12.04.2024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153F-0EC9-4F4F-A1C3-D3AD38BA67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6616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CF798-EFEA-48C3-A75E-31A50F95F01F}" type="datetime1">
              <a:rPr lang="cs-CZ" smtClean="0"/>
              <a:t>12.04.2024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153F-0EC9-4F4F-A1C3-D3AD38BA67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0968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E6C6-8D3E-4AB1-B128-05E6ACDA2FCA}" type="datetime1">
              <a:rPr lang="cs-CZ" smtClean="0"/>
              <a:t>12.04.2024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153F-0EC9-4F4F-A1C3-D3AD38BA67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1329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3402-5B27-4D2F-A507-028A2CB49A2B}" type="datetime1">
              <a:rPr lang="cs-CZ" smtClean="0"/>
              <a:t>12.04.2024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153F-0EC9-4F4F-A1C3-D3AD38BA6781}" type="slidenum">
              <a:rPr lang="cs-CZ" smtClean="0"/>
              <a:t>‹#›</a:t>
            </a:fld>
            <a:endParaRPr lang="cs-CZ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1108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8913C-81DD-4BAB-BA30-63A3D39C5D10}" type="datetime1">
              <a:rPr lang="cs-CZ" smtClean="0"/>
              <a:t>12.04.2024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153F-0EC9-4F4F-A1C3-D3AD38BA67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083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33837-9AC0-4B73-979C-034608C6E317}" type="datetime1">
              <a:rPr lang="cs-CZ" smtClean="0"/>
              <a:t>12.04.2024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153F-0EC9-4F4F-A1C3-D3AD38BA67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2549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39264-9CC8-43E1-98BC-6D1E9B6FD717}" type="datetime1">
              <a:rPr lang="cs-CZ" smtClean="0"/>
              <a:t>12.04.2024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153F-0EC9-4F4F-A1C3-D3AD38BA67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5760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B5350-5B92-47AA-AC33-DDB8E0EEAE71}" type="datetime1">
              <a:rPr lang="cs-CZ" smtClean="0"/>
              <a:t>12.04.2024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153F-0EC9-4F4F-A1C3-D3AD38BA67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1730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5B3F2-32DB-4A01-A79F-AC7C54D8A046}" type="datetime1">
              <a:rPr lang="cs-CZ" smtClean="0"/>
              <a:t>12.04.2024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153F-0EC9-4F4F-A1C3-D3AD38BA67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809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7ABE-7793-4A6A-BE31-9C31A4CE60FF}" type="datetime1">
              <a:rPr lang="cs-CZ" smtClean="0"/>
              <a:t>12.04.2024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153F-0EC9-4F4F-A1C3-D3AD38BA67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5081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6C889F99-630B-4340-B2DC-64DF6B29A1F2}" type="datetime1">
              <a:rPr lang="cs-CZ" smtClean="0"/>
              <a:t>12.04.2024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15BE153F-0EC9-4F4F-A1C3-D3AD38BA67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0504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fif"/><Relationship Id="rId10" Type="http://schemas.openxmlformats.org/officeDocument/2006/relationships/image" Target="../media/image11.jpeg"/><Relationship Id="rId4" Type="http://schemas.openxmlformats.org/officeDocument/2006/relationships/image" Target="../media/image5.jpg"/><Relationship Id="rId9" Type="http://schemas.openxmlformats.org/officeDocument/2006/relationships/image" Target="../media/image10.jf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fif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jpg"/><Relationship Id="rId4" Type="http://schemas.openxmlformats.org/officeDocument/2006/relationships/image" Target="../media/image36.jpg"/><Relationship Id="rId9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Relationship Id="rId9" Type="http://schemas.openxmlformats.org/officeDocument/2006/relationships/image" Target="../media/image42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10" Type="http://schemas.openxmlformats.org/officeDocument/2006/relationships/image" Target="../media/image61.jfif"/><Relationship Id="rId4" Type="http://schemas.openxmlformats.org/officeDocument/2006/relationships/image" Target="../media/image55.jpg"/><Relationship Id="rId9" Type="http://schemas.openxmlformats.org/officeDocument/2006/relationships/image" Target="../media/image60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Czech in!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Online-</a:t>
            </a:r>
            <a:r>
              <a:rPr lang="cs-CZ" dirty="0" err="1" smtClean="0"/>
              <a:t>Schulung</a:t>
            </a:r>
            <a:r>
              <a:rPr lang="cs-CZ" dirty="0" smtClean="0"/>
              <a:t> 12. / 16.04.2024</a:t>
            </a:r>
            <a:endParaRPr lang="cs-CZ" dirty="0"/>
          </a:p>
          <a:p>
            <a:endParaRPr lang="cs-CZ" dirty="0" smtClean="0"/>
          </a:p>
          <a:p>
            <a:r>
              <a:rPr lang="cs-CZ" dirty="0" err="1" smtClean="0">
                <a:solidFill>
                  <a:srgbClr val="002060"/>
                </a:solidFill>
              </a:rPr>
              <a:t>Vorstellung</a:t>
            </a:r>
            <a:r>
              <a:rPr lang="cs-CZ" dirty="0" smtClean="0">
                <a:solidFill>
                  <a:srgbClr val="002060"/>
                </a:solidFill>
              </a:rPr>
              <a:t> von Czech in! &amp; </a:t>
            </a:r>
            <a:r>
              <a:rPr lang="cs-CZ" dirty="0" err="1" smtClean="0">
                <a:solidFill>
                  <a:srgbClr val="002060"/>
                </a:solidFill>
              </a:rPr>
              <a:t>Kennenlernen</a:t>
            </a:r>
            <a:endParaRPr lang="cs-CZ" dirty="0">
              <a:solidFill>
                <a:srgbClr val="002060"/>
              </a:solidFill>
            </a:endParaRPr>
          </a:p>
        </p:txBody>
      </p:sp>
      <p:sp>
        <p:nvSpPr>
          <p:cNvPr id="5" name="Lichoběžník 4"/>
          <p:cNvSpPr/>
          <p:nvPr/>
        </p:nvSpPr>
        <p:spPr>
          <a:xfrm rot="5751570">
            <a:off x="7080138" y="-1504407"/>
            <a:ext cx="1128129" cy="2635230"/>
          </a:xfrm>
          <a:prstGeom prst="trapezoid">
            <a:avLst/>
          </a:prstGeom>
          <a:solidFill>
            <a:srgbClr val="E46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Lichoběžník 7"/>
          <p:cNvSpPr/>
          <p:nvPr/>
        </p:nvSpPr>
        <p:spPr>
          <a:xfrm rot="5699573">
            <a:off x="9804772" y="-1397745"/>
            <a:ext cx="892432" cy="2593030"/>
          </a:xfrm>
          <a:prstGeom prst="trapezoid">
            <a:avLst/>
          </a:prstGeom>
          <a:solidFill>
            <a:srgbClr val="1443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Lichoběžník 10"/>
          <p:cNvSpPr/>
          <p:nvPr/>
        </p:nvSpPr>
        <p:spPr>
          <a:xfrm rot="5699573">
            <a:off x="4585875" y="-1391661"/>
            <a:ext cx="886950" cy="2589968"/>
          </a:xfrm>
          <a:prstGeom prst="trapezoi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Lichoběžník 14"/>
          <p:cNvSpPr/>
          <p:nvPr/>
        </p:nvSpPr>
        <p:spPr>
          <a:xfrm rot="16504355">
            <a:off x="8871971" y="5676565"/>
            <a:ext cx="892432" cy="2593030"/>
          </a:xfrm>
          <a:prstGeom prst="trapezoid">
            <a:avLst/>
          </a:prstGeom>
          <a:solidFill>
            <a:srgbClr val="1443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6" name="Lichoběžník 15"/>
          <p:cNvSpPr/>
          <p:nvPr/>
        </p:nvSpPr>
        <p:spPr>
          <a:xfrm rot="16576329">
            <a:off x="6126858" y="5737586"/>
            <a:ext cx="1128129" cy="2635230"/>
          </a:xfrm>
          <a:prstGeom prst="trapezoid">
            <a:avLst/>
          </a:prstGeom>
          <a:solidFill>
            <a:srgbClr val="E46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7" name="Lichoběžník 16"/>
          <p:cNvSpPr/>
          <p:nvPr/>
        </p:nvSpPr>
        <p:spPr>
          <a:xfrm rot="16497370">
            <a:off x="3638395" y="5668265"/>
            <a:ext cx="886950" cy="2589968"/>
          </a:xfrm>
          <a:prstGeom prst="trapezoi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153F-0EC9-4F4F-A1C3-D3AD38BA6781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960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B0F0"/>
                </a:solidFill>
              </a:rPr>
              <a:t>Czech in! </a:t>
            </a:r>
            <a:r>
              <a:rPr lang="cs-CZ" dirty="0" err="1" smtClean="0">
                <a:solidFill>
                  <a:srgbClr val="00B0F0"/>
                </a:solidFill>
              </a:rPr>
              <a:t>Vorträge</a:t>
            </a:r>
            <a:r>
              <a:rPr lang="cs-CZ" dirty="0" smtClean="0">
                <a:solidFill>
                  <a:srgbClr val="00B0F0"/>
                </a:solidFill>
              </a:rPr>
              <a:t> - </a:t>
            </a:r>
            <a:r>
              <a:rPr lang="cs-CZ" dirty="0" err="1" smtClean="0">
                <a:solidFill>
                  <a:srgbClr val="00B0F0"/>
                </a:solidFill>
              </a:rPr>
              <a:t>Zielgruppen</a:t>
            </a:r>
            <a:endParaRPr lang="cs-CZ" dirty="0">
              <a:solidFill>
                <a:srgbClr val="00B0F0"/>
              </a:solidFill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494472"/>
              </p:ext>
            </p:extLst>
          </p:nvPr>
        </p:nvGraphicFramePr>
        <p:xfrm>
          <a:off x="1389269" y="2608102"/>
          <a:ext cx="9550400" cy="2199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7600"/>
                <a:gridCol w="3008244"/>
                <a:gridCol w="331304"/>
                <a:gridCol w="3823252"/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Zielgruppen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Bildungseinrichtungen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Tschechisch-Kenntnisse</a:t>
                      </a:r>
                      <a:endParaRPr lang="cs-CZ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Studierende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Universitäten</a:t>
                      </a:r>
                      <a:r>
                        <a:rPr lang="cs-CZ" dirty="0" smtClean="0"/>
                        <a:t/>
                      </a:r>
                      <a:br>
                        <a:rPr lang="cs-CZ" dirty="0" smtClean="0"/>
                      </a:br>
                      <a:r>
                        <a:rPr lang="cs-CZ" dirty="0" err="1" smtClean="0"/>
                        <a:t>Hochschulen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3600" dirty="0" smtClean="0"/>
                        <a:t>&lt;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mit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Tschechisch-Vorkentnisse</a:t>
                      </a:r>
                      <a:endParaRPr lang="cs-CZ" baseline="0" dirty="0" smtClean="0"/>
                    </a:p>
                    <a:p>
                      <a:r>
                        <a:rPr lang="cs-CZ" baseline="0" dirty="0" smtClean="0"/>
                        <a:t>ohne </a:t>
                      </a:r>
                      <a:r>
                        <a:rPr lang="cs-CZ" baseline="0" dirty="0" err="1" smtClean="0"/>
                        <a:t>Tschechisch-Vorkentnisse</a:t>
                      </a:r>
                      <a:endParaRPr lang="cs-CZ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Jugendliche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Realschulen</a:t>
                      </a:r>
                      <a:r>
                        <a:rPr lang="cs-CZ" dirty="0" smtClean="0"/>
                        <a:t/>
                      </a:r>
                      <a:br>
                        <a:rPr lang="cs-CZ" dirty="0" smtClean="0"/>
                      </a:br>
                      <a:r>
                        <a:rPr lang="cs-CZ" dirty="0" err="1" smtClean="0"/>
                        <a:t>Gymnasien</a:t>
                      </a:r>
                      <a:r>
                        <a:rPr lang="cs-CZ" dirty="0" smtClean="0"/>
                        <a:t/>
                      </a:r>
                      <a:br>
                        <a:rPr lang="cs-CZ" dirty="0" smtClean="0"/>
                      </a:br>
                      <a:r>
                        <a:rPr lang="cs-CZ" dirty="0" err="1" smtClean="0"/>
                        <a:t>Berufsschulen</a:t>
                      </a:r>
                      <a:r>
                        <a:rPr lang="cs-CZ" dirty="0" smtClean="0"/>
                        <a:t> </a:t>
                      </a:r>
                    </a:p>
                    <a:p>
                      <a:r>
                        <a:rPr lang="cs-CZ" dirty="0" err="1" smtClean="0"/>
                        <a:t>usw</a:t>
                      </a:r>
                      <a:r>
                        <a:rPr lang="cs-CZ" dirty="0" smtClean="0"/>
                        <a:t>.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3600" dirty="0" smtClean="0"/>
                        <a:t>&lt;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mit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Tschechisch-Vorkentnisse</a:t>
                      </a:r>
                      <a:endParaRPr lang="cs-CZ" baseline="0" dirty="0" smtClean="0"/>
                    </a:p>
                    <a:p>
                      <a:r>
                        <a:rPr lang="cs-CZ" baseline="0" dirty="0" smtClean="0"/>
                        <a:t>ohne </a:t>
                      </a:r>
                      <a:r>
                        <a:rPr lang="cs-CZ" baseline="0" dirty="0" err="1" smtClean="0"/>
                        <a:t>Tschechisch-Vorkentnisse</a:t>
                      </a:r>
                      <a:endParaRPr lang="cs-CZ" dirty="0" smtClean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403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B0F0"/>
                </a:solidFill>
              </a:rPr>
              <a:t>Czech in! </a:t>
            </a:r>
            <a:r>
              <a:rPr lang="cs-CZ" dirty="0" err="1" smtClean="0">
                <a:solidFill>
                  <a:srgbClr val="00B0F0"/>
                </a:solidFill>
              </a:rPr>
              <a:t>Social</a:t>
            </a:r>
            <a:r>
              <a:rPr lang="cs-CZ" dirty="0" smtClean="0">
                <a:solidFill>
                  <a:srgbClr val="00B0F0"/>
                </a:solidFill>
              </a:rPr>
              <a:t> Media</a:t>
            </a:r>
            <a:endParaRPr lang="cs-CZ" dirty="0">
              <a:solidFill>
                <a:srgbClr val="00B0F0"/>
              </a:solidFill>
            </a:endParaRPr>
          </a:p>
        </p:txBody>
      </p:sp>
      <p:pic>
        <p:nvPicPr>
          <p:cNvPr id="5" name="Obrázek 4"/>
          <p:cNvPicPr/>
          <p:nvPr/>
        </p:nvPicPr>
        <p:blipFill rotWithShape="1">
          <a:blip r:embed="rId2"/>
          <a:srcRect l="19395" r="19710"/>
          <a:stretch/>
        </p:blipFill>
        <p:spPr>
          <a:xfrm>
            <a:off x="2870456" y="1782693"/>
            <a:ext cx="5708650" cy="5416550"/>
          </a:xfrm>
          <a:prstGeom prst="rect">
            <a:avLst/>
          </a:prstGeom>
        </p:spPr>
      </p:pic>
      <p:pic>
        <p:nvPicPr>
          <p:cNvPr id="2052" name="Picture 4" descr="Facebook vs. #Instagram: Which Is a Better Fit for Your Marketing Efforts?  | Facebook and instagram logo, Instagram logo, Social media log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001" y="516144"/>
            <a:ext cx="3181443" cy="238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atei:Youtube logo.png –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8922" y="2618962"/>
            <a:ext cx="1664154" cy="115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28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36374" y="605999"/>
            <a:ext cx="9875520" cy="1356360"/>
          </a:xfrm>
        </p:spPr>
        <p:txBody>
          <a:bodyPr/>
          <a:lstStyle/>
          <a:p>
            <a:r>
              <a:rPr lang="cs-CZ" dirty="0" smtClean="0">
                <a:solidFill>
                  <a:srgbClr val="00B0F0"/>
                </a:solidFill>
              </a:rPr>
              <a:t>Czech in! </a:t>
            </a:r>
            <a:r>
              <a:rPr lang="cs-CZ" dirty="0" err="1" smtClean="0">
                <a:solidFill>
                  <a:srgbClr val="00B0F0"/>
                </a:solidFill>
              </a:rPr>
              <a:t>Newsletter</a:t>
            </a:r>
            <a:endParaRPr lang="cs-CZ" dirty="0">
              <a:solidFill>
                <a:srgbClr val="00B0F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8" t="8214" r="30179"/>
          <a:stretch/>
        </p:blipFill>
        <p:spPr bwMode="auto">
          <a:xfrm rot="932157">
            <a:off x="4633013" y="2055436"/>
            <a:ext cx="4643079" cy="7171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8" t="8214" r="30179"/>
          <a:stretch/>
        </p:blipFill>
        <p:spPr bwMode="auto">
          <a:xfrm rot="538381">
            <a:off x="4030776" y="1962358"/>
            <a:ext cx="4643079" cy="7171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8" t="8214" r="30179"/>
          <a:stretch/>
        </p:blipFill>
        <p:spPr bwMode="auto">
          <a:xfrm>
            <a:off x="3499952" y="1962359"/>
            <a:ext cx="4643079" cy="7171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228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B0F0"/>
                </a:solidFill>
              </a:rPr>
              <a:t>Czech in! </a:t>
            </a:r>
            <a:r>
              <a:rPr lang="cs-CZ" dirty="0" err="1" smtClean="0">
                <a:solidFill>
                  <a:srgbClr val="00B0F0"/>
                </a:solidFill>
              </a:rPr>
              <a:t>Finanzen</a:t>
            </a:r>
            <a:r>
              <a:rPr lang="cs-CZ" dirty="0" smtClean="0">
                <a:solidFill>
                  <a:srgbClr val="00B0F0"/>
                </a:solidFill>
              </a:rPr>
              <a:t> &amp; </a:t>
            </a:r>
            <a:r>
              <a:rPr lang="cs-CZ" dirty="0" err="1" smtClean="0">
                <a:solidFill>
                  <a:srgbClr val="00B0F0"/>
                </a:solidFill>
              </a:rPr>
              <a:t>Honorare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5" name="Obdélník: se zakulacenými rohy 7">
            <a:extLst>
              <a:ext uri="{FF2B5EF4-FFF2-40B4-BE49-F238E27FC236}">
                <a16:creationId xmlns:a16="http://schemas.microsoft.com/office/drawing/2014/main" xmlns="" id="{DAA90099-8592-FD52-5BAD-3306975C5B86}"/>
              </a:ext>
            </a:extLst>
          </p:cNvPr>
          <p:cNvSpPr/>
          <p:nvPr/>
        </p:nvSpPr>
        <p:spPr>
          <a:xfrm>
            <a:off x="2467898" y="2497393"/>
            <a:ext cx="1445342" cy="13175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Zástupný symbol pro obsah 2"/>
          <p:cNvSpPr>
            <a:spLocks noGrp="1"/>
          </p:cNvSpPr>
          <p:nvPr>
            <p:ph idx="1"/>
          </p:nvPr>
        </p:nvSpPr>
        <p:spPr>
          <a:xfrm>
            <a:off x="1067867" y="1911625"/>
            <a:ext cx="10213258" cy="4363065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cs-CZ" sz="2400" b="1" dirty="0" err="1" smtClean="0">
                <a:solidFill>
                  <a:srgbClr val="002060"/>
                </a:solidFill>
              </a:rPr>
              <a:t>Förderung</a:t>
            </a:r>
            <a:r>
              <a:rPr lang="cs-CZ" sz="2400" b="1" dirty="0" smtClean="0">
                <a:solidFill>
                  <a:srgbClr val="002060"/>
                </a:solidFill>
              </a:rPr>
              <a:t>: </a:t>
            </a:r>
            <a:r>
              <a:rPr lang="cs-CZ" sz="2400" dirty="0" smtClean="0">
                <a:solidFill>
                  <a:srgbClr val="002060"/>
                </a:solidFill>
              </a:rPr>
              <a:t>	</a:t>
            </a:r>
            <a:r>
              <a:rPr lang="cs-CZ" sz="2400" dirty="0" err="1" smtClean="0">
                <a:solidFill>
                  <a:srgbClr val="002060"/>
                </a:solidFill>
              </a:rPr>
              <a:t>Bayerisch-Tschechische</a:t>
            </a:r>
            <a:r>
              <a:rPr lang="cs-CZ" sz="2400" dirty="0" smtClean="0">
                <a:solidFill>
                  <a:srgbClr val="002060"/>
                </a:solidFill>
              </a:rPr>
              <a:t> </a:t>
            </a:r>
            <a:r>
              <a:rPr lang="cs-CZ" sz="2400" dirty="0" err="1" smtClean="0">
                <a:solidFill>
                  <a:srgbClr val="002060"/>
                </a:solidFill>
              </a:rPr>
              <a:t>Hochschulagentur</a:t>
            </a:r>
            <a:endParaRPr lang="cs-CZ" sz="2400" dirty="0" smtClean="0">
              <a:solidFill>
                <a:srgbClr val="002060"/>
              </a:solidFill>
            </a:endParaRPr>
          </a:p>
          <a:p>
            <a:pPr marL="45720" indent="0">
              <a:buNone/>
            </a:pPr>
            <a:r>
              <a:rPr lang="cs-CZ" sz="2400" dirty="0">
                <a:solidFill>
                  <a:srgbClr val="002060"/>
                </a:solidFill>
              </a:rPr>
              <a:t>		</a:t>
            </a:r>
            <a:r>
              <a:rPr lang="cs-CZ" sz="2400" dirty="0" err="1" smtClean="0">
                <a:solidFill>
                  <a:srgbClr val="002060"/>
                </a:solidFill>
              </a:rPr>
              <a:t>Stiftung</a:t>
            </a:r>
            <a:r>
              <a:rPr lang="cs-CZ" sz="2400" dirty="0" smtClean="0">
                <a:solidFill>
                  <a:srgbClr val="002060"/>
                </a:solidFill>
              </a:rPr>
              <a:t> </a:t>
            </a:r>
            <a:r>
              <a:rPr lang="cs-CZ" sz="2400" dirty="0" err="1" smtClean="0">
                <a:solidFill>
                  <a:srgbClr val="002060"/>
                </a:solidFill>
              </a:rPr>
              <a:t>Jugendaustausch</a:t>
            </a:r>
            <a:r>
              <a:rPr lang="cs-CZ" sz="2400" dirty="0" smtClean="0">
                <a:solidFill>
                  <a:srgbClr val="002060"/>
                </a:solidFill>
              </a:rPr>
              <a:t> </a:t>
            </a:r>
            <a:r>
              <a:rPr lang="cs-CZ" sz="2400" dirty="0" err="1" smtClean="0">
                <a:solidFill>
                  <a:srgbClr val="002060"/>
                </a:solidFill>
              </a:rPr>
              <a:t>Bayern</a:t>
            </a:r>
            <a:endParaRPr lang="cs-CZ" sz="2400" dirty="0" smtClean="0">
              <a:solidFill>
                <a:srgbClr val="002060"/>
              </a:solidFill>
            </a:endParaRPr>
          </a:p>
          <a:p>
            <a:pPr marL="45720" indent="0">
              <a:buNone/>
            </a:pPr>
            <a:r>
              <a:rPr lang="cs-CZ" sz="2400" dirty="0" smtClean="0">
                <a:solidFill>
                  <a:srgbClr val="002060"/>
                </a:solidFill>
              </a:rPr>
              <a:t>a</a:t>
            </a:r>
            <a:r>
              <a:rPr lang="cs-CZ" sz="2400" dirty="0" smtClean="0">
                <a:solidFill>
                  <a:srgbClr val="002060"/>
                </a:solidFill>
              </a:rPr>
              <a:t>b 10/24: 	</a:t>
            </a:r>
            <a:r>
              <a:rPr lang="cs-CZ" sz="2400" dirty="0" err="1" smtClean="0">
                <a:solidFill>
                  <a:srgbClr val="002060"/>
                </a:solidFill>
              </a:rPr>
              <a:t>Deutsch-Tschechische</a:t>
            </a:r>
            <a:r>
              <a:rPr lang="cs-CZ" sz="2400" dirty="0" err="1" smtClean="0">
                <a:solidFill>
                  <a:srgbClr val="002060"/>
                </a:solidFill>
              </a:rPr>
              <a:t>r</a:t>
            </a:r>
            <a:r>
              <a:rPr lang="cs-CZ" sz="2400" dirty="0" smtClean="0">
                <a:solidFill>
                  <a:srgbClr val="002060"/>
                </a:solidFill>
              </a:rPr>
              <a:t> </a:t>
            </a:r>
            <a:r>
              <a:rPr lang="cs-CZ" sz="2400" dirty="0" err="1" smtClean="0">
                <a:solidFill>
                  <a:srgbClr val="002060"/>
                </a:solidFill>
              </a:rPr>
              <a:t>Zukunftsfonds</a:t>
            </a:r>
            <a:r>
              <a:rPr lang="cs-CZ" sz="2400" dirty="0" smtClean="0">
                <a:solidFill>
                  <a:srgbClr val="002060"/>
                </a:solidFill>
              </a:rPr>
              <a:t> </a:t>
            </a:r>
          </a:p>
          <a:p>
            <a:pPr marL="45720" indent="0">
              <a:buNone/>
            </a:pPr>
            <a:endParaRPr lang="cs-CZ" sz="2400" dirty="0">
              <a:solidFill>
                <a:srgbClr val="002060"/>
              </a:solidFill>
            </a:endParaRPr>
          </a:p>
          <a:p>
            <a:pPr marL="45720" indent="0">
              <a:buNone/>
            </a:pPr>
            <a:r>
              <a:rPr lang="cs-CZ" sz="2400" b="1" dirty="0" err="1" smtClean="0">
                <a:solidFill>
                  <a:srgbClr val="002060"/>
                </a:solidFill>
              </a:rPr>
              <a:t>Honorare</a:t>
            </a:r>
            <a:r>
              <a:rPr lang="cs-CZ" sz="2400" b="1" dirty="0" smtClean="0">
                <a:solidFill>
                  <a:srgbClr val="002060"/>
                </a:solidFill>
              </a:rPr>
              <a:t> </a:t>
            </a:r>
            <a:r>
              <a:rPr lang="cs-CZ" sz="2400" b="1" dirty="0" err="1" smtClean="0">
                <a:solidFill>
                  <a:srgbClr val="002060"/>
                </a:solidFill>
              </a:rPr>
              <a:t>für</a:t>
            </a:r>
            <a:r>
              <a:rPr lang="cs-CZ" sz="2400" b="1" dirty="0" smtClean="0">
                <a:solidFill>
                  <a:srgbClr val="002060"/>
                </a:solidFill>
              </a:rPr>
              <a:t> Referent*</a:t>
            </a:r>
            <a:r>
              <a:rPr lang="cs-CZ" sz="2400" b="1" dirty="0" err="1" smtClean="0">
                <a:solidFill>
                  <a:srgbClr val="002060"/>
                </a:solidFill>
              </a:rPr>
              <a:t>innen</a:t>
            </a:r>
            <a:r>
              <a:rPr lang="cs-CZ" sz="2400" b="1" dirty="0" smtClean="0">
                <a:solidFill>
                  <a:srgbClr val="002060"/>
                </a:solidFill>
              </a:rPr>
              <a:t> pro </a:t>
            </a:r>
            <a:r>
              <a:rPr lang="cs-CZ" sz="2400" b="1" dirty="0" err="1" smtClean="0">
                <a:solidFill>
                  <a:srgbClr val="002060"/>
                </a:solidFill>
              </a:rPr>
              <a:t>Vortrag</a:t>
            </a:r>
            <a:endParaRPr lang="cs-CZ" sz="2400" b="1" dirty="0" smtClean="0">
              <a:solidFill>
                <a:srgbClr val="002060"/>
              </a:solidFill>
            </a:endParaRPr>
          </a:p>
          <a:p>
            <a:pPr marL="45720" indent="0">
              <a:buNone/>
            </a:pPr>
            <a:r>
              <a:rPr lang="de-DE" sz="2400" b="1" dirty="0"/>
              <a:t>65 € </a:t>
            </a:r>
            <a:r>
              <a:rPr lang="cs-CZ" sz="2400" dirty="0" err="1" smtClean="0"/>
              <a:t>bei</a:t>
            </a:r>
            <a:r>
              <a:rPr lang="cs-CZ" sz="2400" dirty="0" smtClean="0"/>
              <a:t> </a:t>
            </a:r>
            <a:r>
              <a:rPr lang="cs-CZ" sz="2400" dirty="0" err="1" smtClean="0"/>
              <a:t>mehreren</a:t>
            </a:r>
            <a:r>
              <a:rPr lang="de-DE" sz="2400" dirty="0" smtClean="0"/>
              <a:t> Referent</a:t>
            </a:r>
            <a:r>
              <a:rPr lang="cs-CZ" sz="2400" dirty="0" smtClean="0"/>
              <a:t>*</a:t>
            </a:r>
            <a:r>
              <a:rPr lang="de-DE" sz="2400" dirty="0" smtClean="0"/>
              <a:t>innen</a:t>
            </a:r>
            <a:endParaRPr lang="cs-CZ" sz="2400" dirty="0"/>
          </a:p>
          <a:p>
            <a:pPr marL="45720" indent="0">
              <a:buNone/>
            </a:pPr>
            <a:r>
              <a:rPr lang="de-DE" sz="2400" b="1" dirty="0"/>
              <a:t>80 € </a:t>
            </a:r>
            <a:r>
              <a:rPr lang="cs-CZ" sz="2400" dirty="0" err="1" smtClean="0"/>
              <a:t>bei</a:t>
            </a:r>
            <a:r>
              <a:rPr lang="cs-CZ" sz="2400" dirty="0" smtClean="0"/>
              <a:t> </a:t>
            </a:r>
            <a:r>
              <a:rPr lang="cs-CZ" sz="2400" dirty="0" err="1" smtClean="0"/>
              <a:t>einem</a:t>
            </a:r>
            <a:r>
              <a:rPr lang="cs-CZ" sz="2400" dirty="0"/>
              <a:t>*</a:t>
            </a:r>
            <a:r>
              <a:rPr lang="cs-CZ" sz="2400" dirty="0" smtClean="0"/>
              <a:t>r Referent*in</a:t>
            </a:r>
          </a:p>
          <a:p>
            <a:pPr marL="45720" indent="0">
              <a:buNone/>
            </a:pPr>
            <a:r>
              <a:rPr lang="cs-CZ" sz="2400" dirty="0" smtClean="0"/>
              <a:t>+ </a:t>
            </a:r>
            <a:r>
              <a:rPr lang="cs-CZ" sz="2400" dirty="0" err="1" smtClean="0"/>
              <a:t>Erstatung</a:t>
            </a:r>
            <a:r>
              <a:rPr lang="cs-CZ" sz="2400" dirty="0" smtClean="0"/>
              <a:t> der </a:t>
            </a:r>
            <a:r>
              <a:rPr lang="cs-CZ" sz="2400" dirty="0" err="1" smtClean="0"/>
              <a:t>Reisekosten</a:t>
            </a:r>
            <a:r>
              <a:rPr lang="cs-CZ" sz="2400" dirty="0" smtClean="0"/>
              <a:t> </a:t>
            </a:r>
            <a:r>
              <a:rPr lang="cs-CZ" sz="2400" dirty="0" err="1" smtClean="0"/>
              <a:t>mit</a:t>
            </a:r>
            <a:r>
              <a:rPr lang="cs-CZ" sz="2400" dirty="0" smtClean="0"/>
              <a:t> </a:t>
            </a:r>
            <a:r>
              <a:rPr lang="cs-CZ" sz="2400" dirty="0" err="1" smtClean="0"/>
              <a:t>öffentlichen</a:t>
            </a:r>
            <a:r>
              <a:rPr lang="cs-CZ" sz="2400" dirty="0" smtClean="0"/>
              <a:t> </a:t>
            </a:r>
            <a:r>
              <a:rPr lang="cs-CZ" sz="2400" dirty="0" err="1" smtClean="0"/>
              <a:t>Verkehrsmitteln</a:t>
            </a:r>
            <a:endParaRPr lang="cs-CZ" sz="2400" dirty="0"/>
          </a:p>
          <a:p>
            <a:pPr marL="45720" indent="0">
              <a:buNone/>
            </a:pPr>
            <a:r>
              <a:rPr lang="cs-CZ" sz="2600" dirty="0" smtClean="0">
                <a:solidFill>
                  <a:srgbClr val="002060"/>
                </a:solidFill>
              </a:rPr>
              <a:t>								=&gt; </a:t>
            </a:r>
            <a:r>
              <a:rPr lang="cs-CZ" sz="2600" dirty="0" err="1" smtClean="0">
                <a:solidFill>
                  <a:srgbClr val="002060"/>
                </a:solidFill>
              </a:rPr>
              <a:t>Honorarvertrag</a:t>
            </a:r>
            <a:endParaRPr lang="cs-CZ" sz="2600" dirty="0">
              <a:solidFill>
                <a:srgbClr val="00206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733" y="2039779"/>
            <a:ext cx="1595680" cy="91522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469" y="774648"/>
            <a:ext cx="1894209" cy="84806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882" y="2777141"/>
            <a:ext cx="2623382" cy="207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93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B0F0"/>
                </a:solidFill>
              </a:rPr>
              <a:t>Czech in! </a:t>
            </a:r>
            <a:r>
              <a:rPr lang="cs-CZ" dirty="0" err="1" smtClean="0">
                <a:solidFill>
                  <a:srgbClr val="00B0F0"/>
                </a:solidFill>
              </a:rPr>
              <a:t>Vorträge</a:t>
            </a:r>
            <a:r>
              <a:rPr lang="cs-CZ" dirty="0" smtClean="0">
                <a:solidFill>
                  <a:srgbClr val="00B0F0"/>
                </a:solidFill>
              </a:rPr>
              <a:t> - Termine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9" name="Obdélník: se zakulacenými rohy 9">
            <a:extLst>
              <a:ext uri="{FF2B5EF4-FFF2-40B4-BE49-F238E27FC236}">
                <a16:creationId xmlns="" xmlns:a16="http://schemas.microsoft.com/office/drawing/2014/main" id="{30DF8224-9441-58A5-C974-2B9068D61F71}"/>
              </a:ext>
            </a:extLst>
          </p:cNvPr>
          <p:cNvSpPr/>
          <p:nvPr/>
        </p:nvSpPr>
        <p:spPr>
          <a:xfrm>
            <a:off x="8359879" y="2497391"/>
            <a:ext cx="1445342" cy="13175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10" name="Tabulk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7102068"/>
              </p:ext>
            </p:extLst>
          </p:nvPr>
        </p:nvGraphicFramePr>
        <p:xfrm>
          <a:off x="1108762" y="1689653"/>
          <a:ext cx="9883915" cy="45600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99480"/>
                <a:gridCol w="3160644"/>
                <a:gridCol w="1232452"/>
                <a:gridCol w="1524000"/>
                <a:gridCol w="2067339"/>
              </a:tblGrid>
              <a:tr h="53671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Termin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Veranstaltug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Ort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Stand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Anzahl</a:t>
                      </a:r>
                      <a:r>
                        <a:rPr lang="cs-CZ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Referent*</a:t>
                      </a:r>
                      <a:r>
                        <a:rPr lang="cs-CZ" sz="16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innen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April </a:t>
                      </a:r>
                      <a:r>
                        <a:rPr lang="de-DE" sz="16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2024</a:t>
                      </a:r>
                      <a:endParaRPr lang="cs-CZ" sz="16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</a:rPr>
                        <a:t>International Days Uni Regensburg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Regensburg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 smtClean="0">
                          <a:effectLst/>
                        </a:rPr>
                        <a:t>In Verhandlung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1-2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25.04.2024, 18:00</a:t>
                      </a:r>
                      <a:endParaRPr lang="cs-CZ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Uni</a:t>
                      </a:r>
                      <a:r>
                        <a:rPr lang="cs-CZ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Erfurt, Jena, LMU </a:t>
                      </a:r>
                      <a:r>
                        <a:rPr lang="cs-CZ" sz="16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München</a:t>
                      </a:r>
                      <a:r>
                        <a:rPr lang="cs-CZ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cs-CZ" sz="16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Tschechischkurs</a:t>
                      </a:r>
                      <a:r>
                        <a:rPr lang="cs-CZ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online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Bestätigt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26.04.2024, 10:00</a:t>
                      </a:r>
                      <a:endParaRPr lang="cs-CZ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Uni</a:t>
                      </a:r>
                      <a:r>
                        <a:rPr lang="cs-CZ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Erfurt, Jena, LMU </a:t>
                      </a:r>
                      <a:r>
                        <a:rPr lang="cs-CZ" sz="16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München</a:t>
                      </a:r>
                      <a:r>
                        <a:rPr lang="cs-CZ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cs-CZ" sz="16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Tschechischkurse</a:t>
                      </a:r>
                      <a:r>
                        <a:rPr lang="cs-CZ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online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Bestätigt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Mai 2024</a:t>
                      </a:r>
                      <a:endParaRPr lang="cs-CZ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International Days </a:t>
                      </a:r>
                      <a:r>
                        <a:rPr lang="cs-CZ" sz="1600" dirty="0" err="1" smtClean="0">
                          <a:effectLst/>
                        </a:rPr>
                        <a:t>Uni</a:t>
                      </a:r>
                      <a:r>
                        <a:rPr lang="cs-CZ" sz="1600" dirty="0" smtClean="0">
                          <a:effectLst/>
                        </a:rPr>
                        <a:t> </a:t>
                      </a:r>
                      <a:r>
                        <a:rPr lang="de-DE" sz="1600" dirty="0" smtClean="0">
                          <a:effectLst/>
                        </a:rPr>
                        <a:t>Passau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 smtClean="0">
                          <a:effectLst/>
                        </a:rPr>
                        <a:t>Passau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In Verhandlung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1-2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05.06.2024</a:t>
                      </a:r>
                      <a:r>
                        <a:rPr lang="cs-CZ" sz="16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16:00</a:t>
                      </a:r>
                      <a:endParaRPr lang="cs-CZ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Uni </a:t>
                      </a:r>
                      <a:r>
                        <a:rPr lang="de-DE" sz="1600" dirty="0" smtClean="0">
                          <a:effectLst/>
                        </a:rPr>
                        <a:t>Regensburg</a:t>
                      </a:r>
                      <a:r>
                        <a:rPr lang="cs-CZ" sz="1600" baseline="0" dirty="0" smtClean="0">
                          <a:effectLst/>
                        </a:rPr>
                        <a:t> </a:t>
                      </a:r>
                      <a:r>
                        <a:rPr lang="cs-CZ" sz="1600" dirty="0" smtClean="0">
                          <a:effectLst/>
                        </a:rPr>
                        <a:t>(</a:t>
                      </a:r>
                      <a:r>
                        <a:rPr lang="de-DE" sz="1600" dirty="0" smtClean="0">
                          <a:effectLst/>
                        </a:rPr>
                        <a:t>Lehramt</a:t>
                      </a:r>
                      <a:r>
                        <a:rPr lang="cs-CZ" sz="1600" dirty="0" err="1" smtClean="0">
                          <a:effectLst/>
                        </a:rPr>
                        <a:t>sstudierende</a:t>
                      </a:r>
                      <a:r>
                        <a:rPr lang="cs-CZ" sz="1600" dirty="0" smtClean="0">
                          <a:effectLst/>
                        </a:rPr>
                        <a:t>)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 smtClean="0">
                          <a:effectLst/>
                        </a:rPr>
                        <a:t>Regensburg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 smtClean="0">
                          <a:effectLst/>
                        </a:rPr>
                        <a:t>Bestätig</a:t>
                      </a:r>
                      <a:r>
                        <a:rPr lang="cs-CZ" sz="1600" dirty="0" smtClean="0">
                          <a:effectLst/>
                        </a:rPr>
                        <a:t>t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06.06.2024</a:t>
                      </a:r>
                      <a:r>
                        <a:rPr lang="cs-CZ" sz="16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17:00</a:t>
                      </a:r>
                      <a:endParaRPr lang="cs-CZ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 smtClean="0">
                          <a:effectLst/>
                        </a:rPr>
                        <a:t>THA Augsburg</a:t>
                      </a:r>
                      <a:r>
                        <a:rPr lang="cs-CZ" sz="1600" dirty="0" smtClean="0">
                          <a:effectLst/>
                        </a:rPr>
                        <a:t>, </a:t>
                      </a:r>
                      <a:r>
                        <a:rPr lang="cs-CZ" sz="1600" dirty="0" err="1" smtClean="0">
                          <a:effectLst/>
                        </a:rPr>
                        <a:t>Uni</a:t>
                      </a:r>
                      <a:r>
                        <a:rPr lang="cs-CZ" sz="1600" dirty="0" smtClean="0">
                          <a:effectLst/>
                        </a:rPr>
                        <a:t> Augsburg, </a:t>
                      </a:r>
                      <a:r>
                        <a:rPr lang="de-DE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KU Eichstätt-Ingolstadt, </a:t>
                      </a:r>
                      <a:r>
                        <a:rPr lang="cs-CZ" sz="16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Uni</a:t>
                      </a:r>
                      <a:r>
                        <a:rPr lang="cs-CZ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Bamberg</a:t>
                      </a:r>
                      <a:endParaRPr lang="cs-CZ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effectLst/>
                        </a:rPr>
                        <a:t>online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 smtClean="0">
                          <a:effectLst/>
                        </a:rPr>
                        <a:t>Bestätigt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WiSe</a:t>
                      </a:r>
                      <a:r>
                        <a:rPr lang="cs-CZ" sz="16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6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2024</a:t>
                      </a:r>
                      <a:endParaRPr lang="cs-CZ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Uni </a:t>
                      </a:r>
                      <a:r>
                        <a:rPr lang="de-DE" sz="1600" dirty="0" smtClean="0">
                          <a:effectLst/>
                        </a:rPr>
                        <a:t>Passau</a:t>
                      </a:r>
                      <a:r>
                        <a:rPr lang="cs-CZ" sz="1600" dirty="0" smtClean="0">
                          <a:effectLst/>
                        </a:rPr>
                        <a:t> (</a:t>
                      </a:r>
                      <a:r>
                        <a:rPr lang="cs-CZ" sz="1600" dirty="0" err="1" smtClean="0">
                          <a:effectLst/>
                        </a:rPr>
                        <a:t>Tschechischkurs</a:t>
                      </a:r>
                      <a:r>
                        <a:rPr lang="cs-CZ" sz="1600" dirty="0" smtClean="0">
                          <a:effectLst/>
                        </a:rPr>
                        <a:t>)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 smtClean="0">
                          <a:effectLst/>
                        </a:rPr>
                        <a:t>Passau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In Verhandlung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927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B0F0"/>
                </a:solidFill>
              </a:rPr>
              <a:t>Czech in! </a:t>
            </a:r>
            <a:r>
              <a:rPr lang="cs-CZ" dirty="0" err="1" smtClean="0">
                <a:solidFill>
                  <a:srgbClr val="00B0F0"/>
                </a:solidFill>
              </a:rPr>
              <a:t>Networking</a:t>
            </a:r>
            <a:endParaRPr lang="cs-CZ" dirty="0">
              <a:solidFill>
                <a:srgbClr val="00B0F0"/>
              </a:solidFill>
            </a:endParaRPr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3408864"/>
              </p:ext>
            </p:extLst>
          </p:nvPr>
        </p:nvGraphicFramePr>
        <p:xfrm>
          <a:off x="976913" y="2500022"/>
          <a:ext cx="10128408" cy="22433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74072"/>
                <a:gridCol w="3944675"/>
                <a:gridCol w="1558619"/>
                <a:gridCol w="2551042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Termin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Veranstaltung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Ort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Stand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</a:rPr>
                        <a:t>24.04.2024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Direktorentagung Realschulen Oberpfalz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 smtClean="0">
                          <a:effectLst/>
                        </a:rPr>
                        <a:t>Donaustauf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 smtClean="0">
                          <a:effectLst/>
                        </a:rPr>
                        <a:t>Teilnahme</a:t>
                      </a:r>
                      <a:r>
                        <a:rPr lang="cs-CZ" sz="1600" baseline="0" dirty="0" smtClean="0">
                          <a:effectLst/>
                        </a:rPr>
                        <a:t> b</a:t>
                      </a:r>
                      <a:r>
                        <a:rPr lang="de-DE" sz="1600" dirty="0" err="1" smtClean="0">
                          <a:effectLst/>
                        </a:rPr>
                        <a:t>estätigt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28.04.2024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>
                          <a:effectLst/>
                        </a:rPr>
                        <a:t>Fachforum</a:t>
                      </a:r>
                      <a:r>
                        <a:rPr lang="cs-CZ" sz="1600" dirty="0" smtClean="0">
                          <a:effectLst/>
                        </a:rPr>
                        <a:t> </a:t>
                      </a:r>
                      <a:r>
                        <a:rPr lang="cs-CZ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„</a:t>
                      </a:r>
                      <a:r>
                        <a:rPr lang="cs-CZ" sz="16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Nachhaltigkeit</a:t>
                      </a:r>
                      <a:r>
                        <a:rPr lang="cs-CZ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6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</a:t>
                      </a:r>
                      <a:r>
                        <a:rPr lang="cs-CZ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6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deutsch-tschechischen</a:t>
                      </a:r>
                      <a:r>
                        <a:rPr lang="cs-CZ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6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Jugendaustausch</a:t>
                      </a:r>
                      <a:r>
                        <a:rPr lang="cs-CZ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 err="1" smtClean="0">
                          <a:effectLst/>
                        </a:rPr>
                        <a:t>Ústí</a:t>
                      </a:r>
                      <a:r>
                        <a:rPr lang="de-DE" sz="1600" dirty="0" smtClean="0">
                          <a:effectLst/>
                        </a:rPr>
                        <a:t> </a:t>
                      </a:r>
                      <a:r>
                        <a:rPr lang="de-DE" sz="1600" dirty="0" err="1" smtClean="0">
                          <a:effectLst/>
                        </a:rPr>
                        <a:t>nad</a:t>
                      </a:r>
                      <a:r>
                        <a:rPr lang="de-DE" sz="1600" dirty="0" smtClean="0">
                          <a:effectLst/>
                        </a:rPr>
                        <a:t> </a:t>
                      </a:r>
                      <a:r>
                        <a:rPr lang="de-DE" sz="1600" dirty="0" err="1" smtClean="0">
                          <a:effectLst/>
                        </a:rPr>
                        <a:t>Labem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Angemeldet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17.09. bis 01.10.2024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Sachsenweite Aktionstage rund um Nachbarschaft und Sprachen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 smtClean="0">
                          <a:effectLst/>
                        </a:rPr>
                        <a:t>Sachsen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In Verhandlung (Finanzen?)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30.09.2024 (?)</a:t>
                      </a:r>
                      <a:endParaRPr lang="cs-CZ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  <a:r>
                        <a:rPr lang="cs-CZ" sz="16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ag</a:t>
                      </a:r>
                      <a:r>
                        <a:rPr lang="cs-CZ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der </a:t>
                      </a:r>
                      <a:r>
                        <a:rPr lang="cs-CZ" sz="16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offenen</a:t>
                      </a:r>
                      <a:r>
                        <a:rPr lang="cs-CZ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6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Tür</a:t>
                      </a:r>
                      <a:r>
                        <a:rPr lang="cs-CZ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de-DE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</a:t>
                      </a:r>
                      <a:r>
                        <a:rPr lang="cs-CZ" sz="16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eutsche</a:t>
                      </a:r>
                      <a:r>
                        <a:rPr lang="de-DE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Botschaft Prag</a:t>
                      </a:r>
                      <a:endParaRPr lang="cs-CZ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cs-CZ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Prag</a:t>
                      </a:r>
                      <a:endParaRPr lang="cs-CZ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Vorgemerkt</a:t>
                      </a:r>
                      <a:endParaRPr lang="cs-CZ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10-11/2024</a:t>
                      </a:r>
                      <a:endParaRPr lang="cs-CZ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Tschechisch-Deutsche</a:t>
                      </a:r>
                      <a:r>
                        <a:rPr lang="cs-CZ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6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Kulturtage</a:t>
                      </a:r>
                      <a:endParaRPr lang="cs-CZ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Dresden</a:t>
                      </a:r>
                      <a:endParaRPr lang="cs-CZ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Vorgemerkt</a:t>
                      </a:r>
                      <a:endParaRPr lang="cs-CZ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938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B0F0"/>
                </a:solidFill>
              </a:rPr>
              <a:t>Czech in! </a:t>
            </a:r>
            <a:r>
              <a:rPr lang="cs-CZ" dirty="0" err="1" smtClean="0">
                <a:solidFill>
                  <a:srgbClr val="00B0F0"/>
                </a:solidFill>
              </a:rPr>
              <a:t>Vortrag</a:t>
            </a:r>
            <a:endParaRPr lang="cs-CZ" b="1" dirty="0">
              <a:solidFill>
                <a:srgbClr val="00206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153F-0EC9-4F4F-A1C3-D3AD38BA6781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938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B0F0"/>
                </a:solidFill>
              </a:rPr>
              <a:t>Czech in! </a:t>
            </a:r>
            <a:r>
              <a:rPr lang="cs-CZ" dirty="0" err="1" smtClean="0">
                <a:solidFill>
                  <a:srgbClr val="00B0F0"/>
                </a:solidFill>
              </a:rPr>
              <a:t>Vortrag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3000" y="2057399"/>
            <a:ext cx="10213258" cy="4363065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cs-CZ" sz="2600" b="1" dirty="0" err="1" smtClean="0"/>
              <a:t>Zielgruppen</a:t>
            </a:r>
            <a:endParaRPr lang="cs-CZ" sz="2600" b="1" dirty="0" smtClean="0"/>
          </a:p>
          <a:p>
            <a:pPr marL="45720" indent="0" algn="ctr">
              <a:buNone/>
            </a:pPr>
            <a:endParaRPr lang="cs-CZ" sz="2600" b="1" dirty="0"/>
          </a:p>
          <a:p>
            <a:pPr marL="45720" indent="0" algn="ctr">
              <a:buNone/>
            </a:pPr>
            <a:r>
              <a:rPr lang="cs-CZ" sz="2600" b="1" dirty="0" err="1" smtClean="0">
                <a:solidFill>
                  <a:srgbClr val="002060"/>
                </a:solidFill>
              </a:rPr>
              <a:t>Jugendliche</a:t>
            </a:r>
            <a:r>
              <a:rPr lang="cs-CZ" sz="2600" b="1" dirty="0" smtClean="0">
                <a:solidFill>
                  <a:srgbClr val="002060"/>
                </a:solidFill>
              </a:rPr>
              <a:t> </a:t>
            </a:r>
            <a:r>
              <a:rPr lang="cs-CZ" sz="2600" b="1" dirty="0">
                <a:solidFill>
                  <a:srgbClr val="002060"/>
                </a:solidFill>
              </a:rPr>
              <a:t> </a:t>
            </a:r>
            <a:r>
              <a:rPr lang="cs-CZ" sz="2600" b="1" dirty="0" smtClean="0">
                <a:solidFill>
                  <a:srgbClr val="002060"/>
                </a:solidFill>
              </a:rPr>
              <a:t>		       </a:t>
            </a:r>
            <a:r>
              <a:rPr lang="cs-CZ" sz="2600" b="1" dirty="0" err="1" smtClean="0">
                <a:solidFill>
                  <a:srgbClr val="002060"/>
                </a:solidFill>
              </a:rPr>
              <a:t>Studierende</a:t>
            </a:r>
            <a:endParaRPr lang="cs-CZ" sz="2600" b="1" dirty="0" smtClean="0">
              <a:solidFill>
                <a:srgbClr val="002060"/>
              </a:solidFill>
            </a:endParaRPr>
          </a:p>
          <a:p>
            <a:pPr marL="45720" indent="0" algn="ctr">
              <a:buNone/>
            </a:pPr>
            <a:endParaRPr lang="cs-CZ" sz="2600" b="1" dirty="0"/>
          </a:p>
          <a:p>
            <a:pPr marL="45720" indent="0" algn="ctr">
              <a:buNone/>
            </a:pPr>
            <a:r>
              <a:rPr lang="cs-CZ" sz="2600" b="1" dirty="0" smtClean="0"/>
              <a:t> </a:t>
            </a:r>
            <a:endParaRPr lang="cs-CZ" sz="2600" b="1" dirty="0"/>
          </a:p>
          <a:p>
            <a:pPr marL="45720" indent="0">
              <a:buNone/>
            </a:pPr>
            <a:endParaRPr lang="cs-CZ" dirty="0"/>
          </a:p>
        </p:txBody>
      </p:sp>
      <p:cxnSp>
        <p:nvCxnSpPr>
          <p:cNvPr id="5" name="Přímá spojnice 4"/>
          <p:cNvCxnSpPr/>
          <p:nvPr/>
        </p:nvCxnSpPr>
        <p:spPr>
          <a:xfrm flipH="1" flipV="1">
            <a:off x="8739811" y="3670141"/>
            <a:ext cx="1053738" cy="101019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 flipV="1">
            <a:off x="7335078" y="3670141"/>
            <a:ext cx="993913" cy="105705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2105570" y="4704522"/>
            <a:ext cx="39838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 algn="ctr">
              <a:buNone/>
            </a:pPr>
            <a:r>
              <a:rPr lang="cs-CZ" sz="2400" b="1" dirty="0">
                <a:solidFill>
                  <a:srgbClr val="00B0F0"/>
                </a:solidFill>
              </a:rPr>
              <a:t>ohne 	</a:t>
            </a:r>
            <a:r>
              <a:rPr lang="cs-CZ" sz="2400" b="1" dirty="0" smtClean="0">
                <a:solidFill>
                  <a:srgbClr val="00B0F0"/>
                </a:solidFill>
              </a:rPr>
              <a:t>				</a:t>
            </a:r>
            <a:r>
              <a:rPr lang="cs-CZ" sz="2400" b="1" dirty="0" err="1" smtClean="0">
                <a:solidFill>
                  <a:srgbClr val="00B0F0"/>
                </a:solidFill>
              </a:rPr>
              <a:t>mit</a:t>
            </a:r>
            <a:r>
              <a:rPr lang="cs-CZ" sz="2400" b="1" dirty="0" smtClean="0">
                <a:solidFill>
                  <a:srgbClr val="00B0F0"/>
                </a:solidFill>
              </a:rPr>
              <a:t> </a:t>
            </a:r>
            <a:endParaRPr lang="cs-CZ" sz="2400" b="1" dirty="0">
              <a:solidFill>
                <a:srgbClr val="00B0F0"/>
              </a:solidFill>
            </a:endParaRPr>
          </a:p>
          <a:p>
            <a:pPr marL="45720" indent="0" algn="ctr">
              <a:buNone/>
            </a:pPr>
            <a:r>
              <a:rPr lang="cs-CZ" sz="2400" b="1" dirty="0" err="1">
                <a:solidFill>
                  <a:srgbClr val="00B0F0"/>
                </a:solidFill>
              </a:rPr>
              <a:t>Tschechisch-Kenntnisse</a:t>
            </a:r>
            <a:endParaRPr lang="cs-CZ" sz="2400" b="1" dirty="0">
              <a:solidFill>
                <a:srgbClr val="00B0F0"/>
              </a:solidFill>
            </a:endParaRPr>
          </a:p>
          <a:p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717328" y="4706841"/>
            <a:ext cx="365984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" indent="0" algn="ctr">
              <a:buNone/>
            </a:pPr>
            <a:r>
              <a:rPr lang="cs-CZ" sz="2400" b="1" dirty="0">
                <a:solidFill>
                  <a:srgbClr val="00B0F0"/>
                </a:solidFill>
              </a:rPr>
              <a:t>ohne 		</a:t>
            </a:r>
            <a:r>
              <a:rPr lang="cs-CZ" sz="2400" b="1" dirty="0" smtClean="0">
                <a:solidFill>
                  <a:srgbClr val="00B0F0"/>
                </a:solidFill>
              </a:rPr>
              <a:t>                       </a:t>
            </a:r>
            <a:r>
              <a:rPr lang="cs-CZ" sz="2400" b="1" dirty="0" err="1" smtClean="0">
                <a:solidFill>
                  <a:srgbClr val="00B0F0"/>
                </a:solidFill>
              </a:rPr>
              <a:t>mit</a:t>
            </a:r>
            <a:r>
              <a:rPr lang="cs-CZ" sz="2400" b="1" dirty="0" smtClean="0">
                <a:solidFill>
                  <a:srgbClr val="00B0F0"/>
                </a:solidFill>
              </a:rPr>
              <a:t> </a:t>
            </a:r>
            <a:endParaRPr lang="cs-CZ" sz="2400" b="1" dirty="0">
              <a:solidFill>
                <a:srgbClr val="00B0F0"/>
              </a:solidFill>
            </a:endParaRPr>
          </a:p>
          <a:p>
            <a:pPr marL="45720" indent="0" algn="ctr">
              <a:buNone/>
            </a:pPr>
            <a:r>
              <a:rPr lang="cs-CZ" sz="2400" b="1" dirty="0" err="1">
                <a:solidFill>
                  <a:srgbClr val="00B0F0"/>
                </a:solidFill>
              </a:rPr>
              <a:t>Tschechisch-Kenntnisse</a:t>
            </a:r>
            <a:endParaRPr lang="cs-CZ" sz="2400" b="1" dirty="0">
              <a:solidFill>
                <a:srgbClr val="00B0F0"/>
              </a:solidFill>
            </a:endParaRPr>
          </a:p>
          <a:p>
            <a:endParaRPr lang="cs-CZ" dirty="0"/>
          </a:p>
        </p:txBody>
      </p:sp>
      <p:cxnSp>
        <p:nvCxnSpPr>
          <p:cNvPr id="11" name="Přímá spojnice 10"/>
          <p:cNvCxnSpPr/>
          <p:nvPr/>
        </p:nvCxnSpPr>
        <p:spPr>
          <a:xfrm flipH="1" flipV="1">
            <a:off x="4625011" y="3782708"/>
            <a:ext cx="848137" cy="9444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 flipV="1">
            <a:off x="3004682" y="3776947"/>
            <a:ext cx="982103" cy="9502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938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B0F0"/>
                </a:solidFill>
              </a:rPr>
              <a:t>Czech in! </a:t>
            </a:r>
            <a:r>
              <a:rPr lang="cs-CZ" dirty="0" err="1" smtClean="0">
                <a:solidFill>
                  <a:srgbClr val="00B0F0"/>
                </a:solidFill>
              </a:rPr>
              <a:t>Vortrag</a:t>
            </a:r>
            <a:endParaRPr lang="cs-CZ" b="1" dirty="0">
              <a:solidFill>
                <a:srgbClr val="00206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3000" y="2057399"/>
            <a:ext cx="10213258" cy="4363065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endParaRPr lang="cs-CZ" sz="3600" b="1" dirty="0" smtClean="0">
              <a:solidFill>
                <a:srgbClr val="002060"/>
              </a:solidFill>
            </a:endParaRPr>
          </a:p>
          <a:p>
            <a:pPr marL="45720" indent="0" algn="ctr">
              <a:buNone/>
            </a:pPr>
            <a:r>
              <a:rPr lang="cs-CZ" sz="3600" b="1" dirty="0" smtClean="0">
                <a:solidFill>
                  <a:srgbClr val="002060"/>
                </a:solidFill>
              </a:rPr>
              <a:t>2 </a:t>
            </a:r>
            <a:r>
              <a:rPr lang="cs-CZ" sz="3600" b="1" dirty="0" err="1" smtClean="0">
                <a:solidFill>
                  <a:srgbClr val="002060"/>
                </a:solidFill>
              </a:rPr>
              <a:t>Ziele</a:t>
            </a:r>
            <a:endParaRPr lang="cs-CZ" sz="3600" b="1" dirty="0" smtClean="0">
              <a:solidFill>
                <a:srgbClr val="002060"/>
              </a:solidFill>
            </a:endParaRPr>
          </a:p>
          <a:p>
            <a:pPr marL="45720" indent="0" algn="ctr">
              <a:buNone/>
            </a:pPr>
            <a:endParaRPr lang="cs-CZ" sz="3600" b="1" dirty="0">
              <a:solidFill>
                <a:srgbClr val="002060"/>
              </a:solidFill>
            </a:endParaRPr>
          </a:p>
          <a:p>
            <a:pPr marL="45720" indent="0" algn="ctr">
              <a:buNone/>
            </a:pPr>
            <a:endParaRPr lang="cs-CZ" sz="3600" b="1" dirty="0" smtClean="0">
              <a:solidFill>
                <a:srgbClr val="002060"/>
              </a:solidFill>
            </a:endParaRPr>
          </a:p>
          <a:p>
            <a:pPr marL="45720" indent="0" algn="ctr">
              <a:buNone/>
            </a:pPr>
            <a:r>
              <a:rPr lang="cs-CZ" sz="3600" b="1" dirty="0" err="1" smtClean="0">
                <a:solidFill>
                  <a:srgbClr val="002060"/>
                </a:solidFill>
              </a:rPr>
              <a:t>motivieren</a:t>
            </a:r>
            <a:r>
              <a:rPr lang="cs-CZ" sz="3600" b="1" dirty="0" smtClean="0">
                <a:solidFill>
                  <a:srgbClr val="002060"/>
                </a:solidFill>
              </a:rPr>
              <a:t>		</a:t>
            </a:r>
            <a:r>
              <a:rPr lang="cs-CZ" sz="3600" b="1" dirty="0" err="1" smtClean="0">
                <a:solidFill>
                  <a:srgbClr val="002060"/>
                </a:solidFill>
              </a:rPr>
              <a:t>informieren</a:t>
            </a:r>
            <a:endParaRPr lang="cs-CZ" sz="36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153F-0EC9-4F4F-A1C3-D3AD38BA6781}" type="slidenum">
              <a:rPr lang="cs-CZ" smtClean="0"/>
              <a:t>18</a:t>
            </a:fld>
            <a:endParaRPr lang="cs-CZ"/>
          </a:p>
        </p:txBody>
      </p:sp>
      <p:cxnSp>
        <p:nvCxnSpPr>
          <p:cNvPr id="5" name="Přímá spojnice 4"/>
          <p:cNvCxnSpPr/>
          <p:nvPr/>
        </p:nvCxnSpPr>
        <p:spPr>
          <a:xfrm flipH="1" flipV="1">
            <a:off x="6785115" y="3548999"/>
            <a:ext cx="848137" cy="9444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/>
          <p:cNvCxnSpPr/>
          <p:nvPr/>
        </p:nvCxnSpPr>
        <p:spPr>
          <a:xfrm flipV="1">
            <a:off x="4793725" y="3540357"/>
            <a:ext cx="982103" cy="9502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vnoramenný trojúhelník 6"/>
          <p:cNvSpPr/>
          <p:nvPr/>
        </p:nvSpPr>
        <p:spPr>
          <a:xfrm rot="20679513">
            <a:off x="4651512" y="4363793"/>
            <a:ext cx="231913" cy="205408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Rovnoramenný trojúhelník 7"/>
          <p:cNvSpPr/>
          <p:nvPr/>
        </p:nvSpPr>
        <p:spPr>
          <a:xfrm rot="880140">
            <a:off x="7560363" y="4397411"/>
            <a:ext cx="231913" cy="205408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356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B0F0"/>
                </a:solidFill>
              </a:rPr>
              <a:t>Czech in! </a:t>
            </a:r>
            <a:r>
              <a:rPr lang="cs-CZ" dirty="0" err="1" smtClean="0">
                <a:solidFill>
                  <a:srgbClr val="00B0F0"/>
                </a:solidFill>
              </a:rPr>
              <a:t>Vortrag</a:t>
            </a:r>
            <a:endParaRPr lang="cs-CZ" b="1" dirty="0">
              <a:solidFill>
                <a:srgbClr val="00206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3000" y="2057399"/>
            <a:ext cx="10213258" cy="4363065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endParaRPr lang="cs-CZ" sz="3600" b="1" dirty="0" smtClean="0">
              <a:solidFill>
                <a:srgbClr val="002060"/>
              </a:solidFill>
            </a:endParaRPr>
          </a:p>
          <a:p>
            <a:pPr marL="45720" indent="0" algn="ctr">
              <a:buNone/>
            </a:pPr>
            <a:r>
              <a:rPr lang="cs-CZ" sz="3600" b="1" dirty="0" err="1" smtClean="0">
                <a:solidFill>
                  <a:srgbClr val="002060"/>
                </a:solidFill>
              </a:rPr>
              <a:t>Informationen</a:t>
            </a:r>
            <a:endParaRPr lang="cs-CZ" sz="3600" b="1" dirty="0" smtClean="0">
              <a:solidFill>
                <a:srgbClr val="002060"/>
              </a:solidFill>
            </a:endParaRPr>
          </a:p>
          <a:p>
            <a:pPr marL="45720" indent="0" algn="ctr">
              <a:buNone/>
            </a:pPr>
            <a:endParaRPr lang="cs-CZ" sz="3600" b="1" dirty="0">
              <a:solidFill>
                <a:srgbClr val="002060"/>
              </a:solidFill>
            </a:endParaRPr>
          </a:p>
          <a:p>
            <a:pPr marL="45720" indent="0" algn="ctr">
              <a:buNone/>
            </a:pPr>
            <a:endParaRPr lang="cs-CZ" sz="3600" b="1" dirty="0" smtClean="0">
              <a:solidFill>
                <a:srgbClr val="002060"/>
              </a:solidFill>
            </a:endParaRPr>
          </a:p>
          <a:p>
            <a:pPr marL="45720" indent="0" algn="ctr">
              <a:buNone/>
            </a:pPr>
            <a:r>
              <a:rPr lang="cs-CZ" sz="3600" b="1" dirty="0" err="1" smtClean="0">
                <a:solidFill>
                  <a:srgbClr val="002060"/>
                </a:solidFill>
              </a:rPr>
              <a:t>Erfahrungen</a:t>
            </a:r>
            <a:r>
              <a:rPr lang="cs-CZ" sz="3600" b="1" dirty="0" smtClean="0">
                <a:solidFill>
                  <a:srgbClr val="002060"/>
                </a:solidFill>
              </a:rPr>
              <a:t>	         </a:t>
            </a:r>
            <a:r>
              <a:rPr lang="cs-CZ" sz="3600" b="1" dirty="0" err="1" smtClean="0">
                <a:solidFill>
                  <a:srgbClr val="002060"/>
                </a:solidFill>
              </a:rPr>
              <a:t>Interaktion</a:t>
            </a:r>
            <a:endParaRPr lang="cs-CZ" sz="36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153F-0EC9-4F4F-A1C3-D3AD38BA6781}" type="slidenum">
              <a:rPr lang="cs-CZ" smtClean="0"/>
              <a:t>19</a:t>
            </a:fld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4366590" y="1769165"/>
            <a:ext cx="3617843" cy="2531165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2743199" y="3756991"/>
            <a:ext cx="3617843" cy="2531165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6129129" y="3737112"/>
            <a:ext cx="3617843" cy="2531165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303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http://www.cnfm.cz/websites/wp-content/uploads/2014/09/Bild-zu-Sarkas-Artike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880" y="1952729"/>
            <a:ext cx="7931150" cy="443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24301" t="19343" r="40269" b="10502"/>
          <a:stretch/>
        </p:blipFill>
        <p:spPr>
          <a:xfrm>
            <a:off x="488841" y="1493521"/>
            <a:ext cx="3728720" cy="4153082"/>
          </a:xfrm>
          <a:prstGeom prst="rect">
            <a:avLst/>
          </a:prstGeom>
        </p:spPr>
      </p:pic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1713175" y="480243"/>
            <a:ext cx="8732520" cy="1168400"/>
          </a:xfrm>
        </p:spPr>
        <p:txBody>
          <a:bodyPr/>
          <a:lstStyle/>
          <a:p>
            <a:r>
              <a:rPr lang="cs-CZ" dirty="0" smtClean="0"/>
              <a:t>AG </a:t>
            </a:r>
            <a:r>
              <a:rPr lang="cs-CZ" b="1" dirty="0" smtClean="0"/>
              <a:t>Czech in! </a:t>
            </a:r>
            <a:r>
              <a:rPr lang="cs-CZ" dirty="0" smtClean="0"/>
              <a:t>2011-2012 &amp; 2012-2013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82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Czech in!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Studium, Praktika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Freiwilligenarbeit</a:t>
            </a:r>
            <a:r>
              <a:rPr lang="cs-CZ" dirty="0"/>
              <a:t> in </a:t>
            </a:r>
            <a:r>
              <a:rPr lang="cs-CZ" dirty="0" err="1"/>
              <a:t>Tschechien</a:t>
            </a:r>
            <a:endParaRPr lang="cs-CZ" dirty="0"/>
          </a:p>
          <a:p>
            <a:endParaRPr lang="cs-CZ" dirty="0"/>
          </a:p>
          <a:p>
            <a:r>
              <a:rPr lang="cs-CZ" dirty="0" err="1">
                <a:solidFill>
                  <a:srgbClr val="14436F"/>
                </a:solidFill>
              </a:rPr>
              <a:t>Name</a:t>
            </a:r>
            <a:r>
              <a:rPr lang="cs-CZ" dirty="0">
                <a:solidFill>
                  <a:srgbClr val="14436F"/>
                </a:solidFill>
              </a:rPr>
              <a:t>(n), Datum, Ort</a:t>
            </a:r>
          </a:p>
        </p:txBody>
      </p:sp>
      <p:sp>
        <p:nvSpPr>
          <p:cNvPr id="5" name="Lichoběžník 4"/>
          <p:cNvSpPr/>
          <p:nvPr/>
        </p:nvSpPr>
        <p:spPr>
          <a:xfrm rot="5751570">
            <a:off x="7080138" y="-1504407"/>
            <a:ext cx="1128129" cy="2635230"/>
          </a:xfrm>
          <a:prstGeom prst="trapezoid">
            <a:avLst/>
          </a:prstGeom>
          <a:solidFill>
            <a:srgbClr val="E46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Lichoběžník 7"/>
          <p:cNvSpPr/>
          <p:nvPr/>
        </p:nvSpPr>
        <p:spPr>
          <a:xfrm rot="5699573">
            <a:off x="9804772" y="-1397745"/>
            <a:ext cx="892432" cy="2593030"/>
          </a:xfrm>
          <a:prstGeom prst="trapezoid">
            <a:avLst/>
          </a:prstGeom>
          <a:solidFill>
            <a:srgbClr val="1443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Lichoběžník 10"/>
          <p:cNvSpPr/>
          <p:nvPr/>
        </p:nvSpPr>
        <p:spPr>
          <a:xfrm rot="5699573">
            <a:off x="4585875" y="-1391661"/>
            <a:ext cx="886950" cy="2589968"/>
          </a:xfrm>
          <a:prstGeom prst="trapezoi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Lichoběžník 14"/>
          <p:cNvSpPr/>
          <p:nvPr/>
        </p:nvSpPr>
        <p:spPr>
          <a:xfrm rot="16504355">
            <a:off x="8871971" y="5676565"/>
            <a:ext cx="892432" cy="2593030"/>
          </a:xfrm>
          <a:prstGeom prst="trapezoid">
            <a:avLst/>
          </a:prstGeom>
          <a:solidFill>
            <a:srgbClr val="1443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6" name="Lichoběžník 15"/>
          <p:cNvSpPr/>
          <p:nvPr/>
        </p:nvSpPr>
        <p:spPr>
          <a:xfrm rot="16576329">
            <a:off x="6126858" y="5737586"/>
            <a:ext cx="1128129" cy="2635230"/>
          </a:xfrm>
          <a:prstGeom prst="trapezoid">
            <a:avLst/>
          </a:prstGeom>
          <a:solidFill>
            <a:srgbClr val="E46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7" name="Lichoběžník 16"/>
          <p:cNvSpPr/>
          <p:nvPr/>
        </p:nvSpPr>
        <p:spPr>
          <a:xfrm rot="16497370">
            <a:off x="3638395" y="5668265"/>
            <a:ext cx="886950" cy="2589968"/>
          </a:xfrm>
          <a:prstGeom prst="trapezoi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153F-0EC9-4F4F-A1C3-D3AD38BA6781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160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" t="-431" r="-633" b="9272"/>
          <a:stretch/>
        </p:blipFill>
        <p:spPr>
          <a:xfrm>
            <a:off x="2638699" y="233970"/>
            <a:ext cx="7132320" cy="6365219"/>
          </a:xfr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153F-0EC9-4F4F-A1C3-D3AD38BA6781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497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Übersicht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3000" y="2027904"/>
            <a:ext cx="9872871" cy="4038600"/>
          </a:xfrm>
        </p:spPr>
        <p:txBody>
          <a:bodyPr/>
          <a:lstStyle/>
          <a:p>
            <a:pPr marL="45720" indent="0" algn="ctr">
              <a:lnSpc>
                <a:spcPct val="150000"/>
              </a:lnSpc>
              <a:buNone/>
            </a:pPr>
            <a:r>
              <a:rPr lang="cs-CZ" b="1" dirty="0" err="1">
                <a:solidFill>
                  <a:srgbClr val="14436F"/>
                </a:solidFill>
              </a:rPr>
              <a:t>Internationale</a:t>
            </a:r>
            <a:r>
              <a:rPr lang="cs-CZ" b="1" dirty="0">
                <a:solidFill>
                  <a:srgbClr val="14436F"/>
                </a:solidFill>
              </a:rPr>
              <a:t> Projekte</a:t>
            </a:r>
          </a:p>
          <a:p>
            <a:pPr marL="45720" indent="0" algn="ctr">
              <a:lnSpc>
                <a:spcPct val="150000"/>
              </a:lnSpc>
              <a:buNone/>
            </a:pPr>
            <a:r>
              <a:rPr lang="cs-CZ" b="1" dirty="0" err="1">
                <a:solidFill>
                  <a:srgbClr val="14436F"/>
                </a:solidFill>
              </a:rPr>
              <a:t>Freiwilligenarbeit</a:t>
            </a:r>
            <a:endParaRPr lang="cs-CZ" b="1" dirty="0">
              <a:solidFill>
                <a:srgbClr val="14436F"/>
              </a:solidFill>
            </a:endParaRPr>
          </a:p>
          <a:p>
            <a:pPr marL="45720" indent="0" algn="ctr">
              <a:lnSpc>
                <a:spcPct val="150000"/>
              </a:lnSpc>
              <a:buNone/>
            </a:pPr>
            <a:r>
              <a:rPr lang="cs-CZ" b="1" dirty="0" err="1">
                <a:solidFill>
                  <a:srgbClr val="14436F"/>
                </a:solidFill>
              </a:rPr>
              <a:t>Sprachkurse</a:t>
            </a:r>
            <a:r>
              <a:rPr lang="cs-CZ" b="1" dirty="0">
                <a:solidFill>
                  <a:srgbClr val="14436F"/>
                </a:solidFill>
              </a:rPr>
              <a:t> </a:t>
            </a:r>
            <a:r>
              <a:rPr lang="cs-CZ" b="1" dirty="0" err="1">
                <a:solidFill>
                  <a:srgbClr val="14436F"/>
                </a:solidFill>
              </a:rPr>
              <a:t>und</a:t>
            </a:r>
            <a:r>
              <a:rPr lang="cs-CZ" b="1" dirty="0">
                <a:solidFill>
                  <a:srgbClr val="14436F"/>
                </a:solidFill>
              </a:rPr>
              <a:t> </a:t>
            </a:r>
            <a:r>
              <a:rPr lang="cs-CZ" b="1" dirty="0" err="1">
                <a:solidFill>
                  <a:srgbClr val="14436F"/>
                </a:solidFill>
              </a:rPr>
              <a:t>Sommerschulen</a:t>
            </a:r>
            <a:endParaRPr lang="cs-CZ" b="1" dirty="0">
              <a:solidFill>
                <a:srgbClr val="14436F"/>
              </a:solidFill>
            </a:endParaRPr>
          </a:p>
          <a:p>
            <a:pPr marL="45720" indent="0" algn="ctr">
              <a:lnSpc>
                <a:spcPct val="150000"/>
              </a:lnSpc>
              <a:buNone/>
            </a:pPr>
            <a:r>
              <a:rPr lang="cs-CZ" b="1" dirty="0" err="1" smtClean="0">
                <a:solidFill>
                  <a:srgbClr val="14436F"/>
                </a:solidFill>
              </a:rPr>
              <a:t>Auslandss</a:t>
            </a:r>
            <a:r>
              <a:rPr lang="cs-CZ" b="1" dirty="0" err="1" smtClean="0">
                <a:solidFill>
                  <a:srgbClr val="14436F"/>
                </a:solidFill>
              </a:rPr>
              <a:t>tudium</a:t>
            </a:r>
            <a:endParaRPr lang="cs-CZ" b="1" dirty="0">
              <a:solidFill>
                <a:srgbClr val="14436F"/>
              </a:solidFill>
            </a:endParaRPr>
          </a:p>
          <a:p>
            <a:pPr marL="45720" indent="0" algn="ctr">
              <a:lnSpc>
                <a:spcPct val="150000"/>
              </a:lnSpc>
              <a:buNone/>
            </a:pPr>
            <a:r>
              <a:rPr lang="cs-CZ" b="1" dirty="0">
                <a:solidFill>
                  <a:srgbClr val="14436F"/>
                </a:solidFill>
              </a:rPr>
              <a:t>Praktika</a:t>
            </a:r>
          </a:p>
          <a:p>
            <a:pPr marL="45720" indent="0" algn="ctr">
              <a:lnSpc>
                <a:spcPct val="150000"/>
              </a:lnSpc>
              <a:buNone/>
            </a:pPr>
            <a:r>
              <a:rPr lang="cs-CZ" b="1" dirty="0" err="1">
                <a:solidFill>
                  <a:srgbClr val="14436F"/>
                </a:solidFill>
              </a:rPr>
              <a:t>Tschechisch</a:t>
            </a:r>
            <a:endParaRPr lang="cs-CZ" b="1" dirty="0">
              <a:solidFill>
                <a:srgbClr val="14436F"/>
              </a:solidFill>
            </a:endParaRP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777" y="4990604"/>
            <a:ext cx="2403094" cy="10759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47" y="4557440"/>
            <a:ext cx="3253042" cy="1822750"/>
          </a:xfrm>
          <a:prstGeom prst="rect">
            <a:avLst/>
          </a:prstGeom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153F-0EC9-4F4F-A1C3-D3AD38BA6781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983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 err="1"/>
              <a:t>Internationale</a:t>
            </a:r>
            <a:r>
              <a:rPr lang="cs-CZ" sz="4400" dirty="0"/>
              <a:t> Projekte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153F-0EC9-4F4F-A1C3-D3AD38BA6781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603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00B0F0"/>
                </a:solidFill>
              </a:rPr>
              <a:t>Deutsch-tschechische</a:t>
            </a:r>
            <a:r>
              <a:rPr lang="cs-CZ" dirty="0">
                <a:solidFill>
                  <a:srgbClr val="00B0F0"/>
                </a:solidFill>
              </a:rPr>
              <a:t> Projekte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3000" y="2057399"/>
            <a:ext cx="10213258" cy="4363065"/>
          </a:xfrm>
        </p:spPr>
        <p:txBody>
          <a:bodyPr>
            <a:normAutofit fontScale="92500" lnSpcReduction="20000"/>
          </a:bodyPr>
          <a:lstStyle/>
          <a:p>
            <a:pPr marL="45720" indent="0">
              <a:buNone/>
            </a:pPr>
            <a:r>
              <a:rPr lang="cs-CZ" sz="2600" dirty="0" err="1"/>
              <a:t>Begegnungen</a:t>
            </a:r>
            <a:r>
              <a:rPr lang="cs-CZ" sz="2600" dirty="0"/>
              <a:t> von </a:t>
            </a:r>
            <a:r>
              <a:rPr lang="cs-CZ" sz="2600" dirty="0" err="1"/>
              <a:t>Deutschen</a:t>
            </a:r>
            <a:r>
              <a:rPr lang="cs-CZ" sz="2600" dirty="0"/>
              <a:t> </a:t>
            </a:r>
            <a:r>
              <a:rPr lang="cs-CZ" sz="2600" dirty="0" err="1"/>
              <a:t>und</a:t>
            </a:r>
            <a:r>
              <a:rPr lang="cs-CZ" sz="2600" dirty="0"/>
              <a:t> </a:t>
            </a:r>
            <a:r>
              <a:rPr lang="cs-CZ" sz="2600" dirty="0" err="1"/>
              <a:t>Tschechen</a:t>
            </a:r>
            <a:r>
              <a:rPr lang="cs-CZ" sz="2600" dirty="0"/>
              <a:t> </a:t>
            </a:r>
            <a:r>
              <a:rPr lang="cs-CZ" sz="2600" dirty="0" err="1"/>
              <a:t>zu</a:t>
            </a:r>
            <a:r>
              <a:rPr lang="cs-CZ" sz="2600" dirty="0"/>
              <a:t> </a:t>
            </a:r>
            <a:r>
              <a:rPr lang="cs-CZ" sz="2600" dirty="0" err="1"/>
              <a:t>einem</a:t>
            </a:r>
            <a:r>
              <a:rPr lang="cs-CZ" sz="2600" dirty="0"/>
              <a:t> </a:t>
            </a:r>
            <a:r>
              <a:rPr lang="cs-CZ" sz="2600" dirty="0" err="1"/>
              <a:t>bestimmten</a:t>
            </a:r>
            <a:r>
              <a:rPr lang="cs-CZ" sz="2600" dirty="0"/>
              <a:t> </a:t>
            </a:r>
            <a:r>
              <a:rPr lang="cs-CZ" sz="2600" dirty="0" err="1"/>
              <a:t>Thema</a:t>
            </a:r>
            <a:r>
              <a:rPr lang="cs-CZ" sz="2600" dirty="0"/>
              <a:t>.</a:t>
            </a:r>
          </a:p>
          <a:p>
            <a:pPr marL="45720" indent="0">
              <a:buNone/>
            </a:pPr>
            <a:endParaRPr lang="cs-CZ" sz="2600" dirty="0"/>
          </a:p>
          <a:p>
            <a:pPr marL="45720" indent="0">
              <a:buNone/>
            </a:pPr>
            <a:r>
              <a:rPr lang="cs-CZ" sz="2600" dirty="0" err="1">
                <a:solidFill>
                  <a:srgbClr val="14436F"/>
                </a:solidFill>
              </a:rPr>
              <a:t>Dauer</a:t>
            </a:r>
            <a:r>
              <a:rPr lang="cs-CZ" sz="2600" dirty="0">
                <a:solidFill>
                  <a:srgbClr val="14436F"/>
                </a:solidFill>
              </a:rPr>
              <a:t>: 		3 </a:t>
            </a:r>
            <a:r>
              <a:rPr lang="cs-CZ" sz="2600" dirty="0" err="1">
                <a:solidFill>
                  <a:srgbClr val="14436F"/>
                </a:solidFill>
              </a:rPr>
              <a:t>Tage</a:t>
            </a:r>
            <a:r>
              <a:rPr lang="cs-CZ" sz="2600" dirty="0">
                <a:solidFill>
                  <a:srgbClr val="14436F"/>
                </a:solidFill>
              </a:rPr>
              <a:t> bis 1 </a:t>
            </a:r>
            <a:r>
              <a:rPr lang="cs-CZ" sz="2600" dirty="0" err="1">
                <a:solidFill>
                  <a:srgbClr val="14436F"/>
                </a:solidFill>
              </a:rPr>
              <a:t>Woche</a:t>
            </a:r>
            <a:endParaRPr lang="cs-CZ" sz="2600" dirty="0">
              <a:solidFill>
                <a:srgbClr val="14436F"/>
              </a:solidFill>
            </a:endParaRPr>
          </a:p>
          <a:p>
            <a:pPr marL="45720" indent="0">
              <a:buNone/>
            </a:pPr>
            <a:r>
              <a:rPr lang="cs-CZ" sz="2600" dirty="0">
                <a:solidFill>
                  <a:srgbClr val="14436F"/>
                </a:solidFill>
              </a:rPr>
              <a:t>Alter: 			16-26 </a:t>
            </a:r>
            <a:r>
              <a:rPr lang="cs-CZ" sz="2600" dirty="0" err="1">
                <a:solidFill>
                  <a:srgbClr val="14436F"/>
                </a:solidFill>
              </a:rPr>
              <a:t>Jahre</a:t>
            </a:r>
            <a:endParaRPr lang="cs-CZ" sz="2600" dirty="0">
              <a:solidFill>
                <a:srgbClr val="14436F"/>
              </a:solidFill>
            </a:endParaRPr>
          </a:p>
          <a:p>
            <a:pPr marL="45720" indent="0">
              <a:buNone/>
            </a:pPr>
            <a:r>
              <a:rPr lang="cs-CZ" sz="2600" dirty="0">
                <a:solidFill>
                  <a:srgbClr val="14436F"/>
                </a:solidFill>
              </a:rPr>
              <a:t>Inhalte: 		Weiterbildung, Sprache, grenzüberschreitende</a:t>
            </a:r>
            <a:r>
              <a:rPr lang="de-DE" sz="2600" dirty="0">
                <a:solidFill>
                  <a:srgbClr val="14436F"/>
                </a:solidFill>
              </a:rPr>
              <a:t>r</a:t>
            </a:r>
            <a:r>
              <a:rPr lang="cs-CZ" sz="2600" dirty="0">
                <a:solidFill>
                  <a:srgbClr val="14436F"/>
                </a:solidFill>
              </a:rPr>
              <a:t> Dialog</a:t>
            </a:r>
          </a:p>
          <a:p>
            <a:pPr marL="45720" indent="0">
              <a:buNone/>
            </a:pPr>
            <a:r>
              <a:rPr lang="cs-CZ" sz="2600" dirty="0" err="1">
                <a:solidFill>
                  <a:srgbClr val="14436F"/>
                </a:solidFill>
              </a:rPr>
              <a:t>Teilnahmegebühr</a:t>
            </a:r>
            <a:r>
              <a:rPr lang="cs-CZ" sz="2600" dirty="0">
                <a:solidFill>
                  <a:srgbClr val="14436F"/>
                </a:solidFill>
              </a:rPr>
              <a:t>:	0-50 €</a:t>
            </a:r>
          </a:p>
          <a:p>
            <a:pPr marL="45720" indent="0">
              <a:buNone/>
            </a:pPr>
            <a:endParaRPr lang="cs-CZ" dirty="0"/>
          </a:p>
          <a:p>
            <a:pPr marL="45720" indent="0" algn="r">
              <a:buNone/>
            </a:pPr>
            <a:r>
              <a:rPr lang="cs-CZ" i="1" dirty="0"/>
              <a:t>Koordinierungszentrum Deutsch-Tschechischer Jugendaustausch – Tandem, www.tandem-org.de</a:t>
            </a:r>
          </a:p>
          <a:p>
            <a:pPr marL="45720" indent="0" algn="r">
              <a:buNone/>
            </a:pPr>
            <a:r>
              <a:rPr lang="cs-CZ" i="1" dirty="0" err="1"/>
              <a:t>Stiftung</a:t>
            </a:r>
            <a:r>
              <a:rPr lang="cs-CZ" i="1" dirty="0"/>
              <a:t> </a:t>
            </a:r>
            <a:r>
              <a:rPr lang="cs-CZ" i="1" dirty="0" err="1"/>
              <a:t>Jugendaustausch</a:t>
            </a:r>
            <a:r>
              <a:rPr lang="cs-CZ" i="1" dirty="0"/>
              <a:t> </a:t>
            </a:r>
            <a:r>
              <a:rPr lang="cs-CZ" i="1" dirty="0" err="1"/>
              <a:t>Bayern</a:t>
            </a:r>
            <a:r>
              <a:rPr lang="cs-CZ" i="1" dirty="0"/>
              <a:t>, www.jugendaustausch.bayern</a:t>
            </a:r>
          </a:p>
          <a:p>
            <a:pPr marL="45720" indent="0" algn="r">
              <a:buNone/>
            </a:pPr>
            <a:r>
              <a:rPr lang="cs-CZ" i="1" dirty="0" err="1"/>
              <a:t>Jugendbildungsstätte</a:t>
            </a:r>
            <a:r>
              <a:rPr lang="cs-CZ" i="1" dirty="0"/>
              <a:t> </a:t>
            </a:r>
            <a:r>
              <a:rPr lang="cs-CZ" i="1" dirty="0" err="1"/>
              <a:t>Waldmünchen</a:t>
            </a:r>
            <a:r>
              <a:rPr lang="cs-CZ" i="1" dirty="0"/>
              <a:t>, www.jugendbildungsstaette.org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153F-0EC9-4F4F-A1C3-D3AD38BA6781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441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Deutsch-tschechisches</a:t>
            </a:r>
            <a:r>
              <a:rPr lang="cs-CZ" dirty="0"/>
              <a:t> </a:t>
            </a:r>
            <a:r>
              <a:rPr lang="cs-CZ" dirty="0" err="1"/>
              <a:t>Jugendforum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3000" y="2057399"/>
            <a:ext cx="10164097" cy="4461387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cs-CZ" sz="2400" dirty="0" err="1"/>
              <a:t>Regelmä</a:t>
            </a:r>
            <a:r>
              <a:rPr lang="de-DE" sz="2400" dirty="0"/>
              <a:t>ß</a:t>
            </a:r>
            <a:r>
              <a:rPr lang="en-US" sz="2400" dirty="0" err="1"/>
              <a:t>ige</a:t>
            </a:r>
            <a:r>
              <a:rPr lang="en-US" sz="2400" dirty="0"/>
              <a:t> </a:t>
            </a:r>
            <a:r>
              <a:rPr lang="en-US" sz="2400" dirty="0" err="1"/>
              <a:t>Treffen</a:t>
            </a:r>
            <a:r>
              <a:rPr lang="en-US" sz="2400" dirty="0"/>
              <a:t>, </a:t>
            </a:r>
            <a:r>
              <a:rPr lang="en-US" sz="2400" dirty="0" err="1"/>
              <a:t>Projektarbeit</a:t>
            </a:r>
            <a:r>
              <a:rPr lang="en-US" sz="2400" dirty="0"/>
              <a:t> in </a:t>
            </a:r>
            <a:r>
              <a:rPr lang="en-US" sz="2400" dirty="0" err="1"/>
              <a:t>binationalen</a:t>
            </a:r>
            <a:r>
              <a:rPr lang="en-US" sz="2400" dirty="0"/>
              <a:t> </a:t>
            </a:r>
            <a:r>
              <a:rPr lang="en-US" sz="2400" dirty="0" err="1"/>
              <a:t>Gruppen</a:t>
            </a:r>
            <a:r>
              <a:rPr lang="en-US" sz="2400" dirty="0"/>
              <a:t>, 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en-US" sz="2400" dirty="0" err="1"/>
              <a:t>Gespr</a:t>
            </a:r>
            <a:r>
              <a:rPr lang="cs-CZ" sz="2400" dirty="0"/>
              <a:t>ä</a:t>
            </a:r>
            <a:r>
              <a:rPr lang="en-US" sz="2400" dirty="0" err="1"/>
              <a:t>che</a:t>
            </a:r>
            <a:r>
              <a:rPr lang="en-US" sz="2400" dirty="0"/>
              <a:t> und </a:t>
            </a:r>
            <a:r>
              <a:rPr lang="en-US" sz="2400" dirty="0" err="1"/>
              <a:t>Diskussionen</a:t>
            </a:r>
            <a:r>
              <a:rPr lang="cs-CZ" sz="2400" dirty="0"/>
              <a:t> </a:t>
            </a:r>
            <a:r>
              <a:rPr lang="cs-CZ" sz="2400" dirty="0" err="1"/>
              <a:t>zu</a:t>
            </a:r>
            <a:r>
              <a:rPr lang="cs-CZ" sz="2400" dirty="0"/>
              <a:t> </a:t>
            </a:r>
            <a:r>
              <a:rPr lang="cs-CZ" sz="2400" dirty="0" err="1"/>
              <a:t>einem</a:t>
            </a:r>
            <a:r>
              <a:rPr lang="cs-CZ" sz="2400" dirty="0"/>
              <a:t> </a:t>
            </a:r>
            <a:r>
              <a:rPr lang="cs-CZ" sz="2400" dirty="0" err="1"/>
              <a:t>Oberthema</a:t>
            </a:r>
            <a:r>
              <a:rPr lang="cs-CZ" sz="2400" dirty="0"/>
              <a:t>. </a:t>
            </a:r>
          </a:p>
          <a:p>
            <a:pPr marL="45720" indent="0">
              <a:buNone/>
            </a:pPr>
            <a:endParaRPr lang="cs-CZ" sz="1200" dirty="0"/>
          </a:p>
          <a:p>
            <a:pPr marL="45720" indent="0">
              <a:buNone/>
            </a:pPr>
            <a:r>
              <a:rPr lang="cs-CZ" sz="2400" dirty="0" err="1">
                <a:solidFill>
                  <a:srgbClr val="14436F"/>
                </a:solidFill>
              </a:rPr>
              <a:t>Für</a:t>
            </a:r>
            <a:r>
              <a:rPr lang="cs-CZ" sz="2400" dirty="0">
                <a:solidFill>
                  <a:srgbClr val="14436F"/>
                </a:solidFill>
              </a:rPr>
              <a:t> </a:t>
            </a:r>
            <a:r>
              <a:rPr lang="cs-CZ" sz="2400" dirty="0" err="1">
                <a:solidFill>
                  <a:srgbClr val="14436F"/>
                </a:solidFill>
              </a:rPr>
              <a:t>wen</a:t>
            </a:r>
            <a:r>
              <a:rPr lang="cs-CZ" sz="2400" dirty="0">
                <a:solidFill>
                  <a:srgbClr val="14436F"/>
                </a:solidFill>
              </a:rPr>
              <a:t>:		15 </a:t>
            </a:r>
            <a:r>
              <a:rPr lang="cs-CZ" sz="2400" dirty="0" err="1">
                <a:solidFill>
                  <a:srgbClr val="14436F"/>
                </a:solidFill>
              </a:rPr>
              <a:t>Deutsche</a:t>
            </a:r>
            <a:r>
              <a:rPr lang="cs-CZ" sz="2400" dirty="0">
                <a:solidFill>
                  <a:srgbClr val="14436F"/>
                </a:solidFill>
              </a:rPr>
              <a:t> </a:t>
            </a:r>
            <a:r>
              <a:rPr lang="cs-CZ" sz="2400" dirty="0" err="1">
                <a:solidFill>
                  <a:srgbClr val="14436F"/>
                </a:solidFill>
              </a:rPr>
              <a:t>und</a:t>
            </a:r>
            <a:r>
              <a:rPr lang="cs-CZ" sz="2400" dirty="0">
                <a:solidFill>
                  <a:srgbClr val="14436F"/>
                </a:solidFill>
              </a:rPr>
              <a:t> 15 </a:t>
            </a:r>
            <a:r>
              <a:rPr lang="cs-CZ" sz="2400" dirty="0" err="1">
                <a:solidFill>
                  <a:srgbClr val="14436F"/>
                </a:solidFill>
              </a:rPr>
              <a:t>Tschechen</a:t>
            </a:r>
            <a:endParaRPr lang="cs-CZ" sz="2400" dirty="0">
              <a:solidFill>
                <a:srgbClr val="14436F"/>
              </a:solidFill>
            </a:endParaRPr>
          </a:p>
          <a:p>
            <a:pPr marL="45720" indent="0">
              <a:buNone/>
            </a:pPr>
            <a:r>
              <a:rPr lang="cs-CZ" sz="2400" dirty="0" err="1">
                <a:solidFill>
                  <a:srgbClr val="14436F"/>
                </a:solidFill>
              </a:rPr>
              <a:t>Dauer</a:t>
            </a:r>
            <a:r>
              <a:rPr lang="cs-CZ" sz="2400" dirty="0">
                <a:solidFill>
                  <a:srgbClr val="14436F"/>
                </a:solidFill>
              </a:rPr>
              <a:t>: 		1,5 </a:t>
            </a:r>
            <a:r>
              <a:rPr lang="cs-CZ" sz="2400" dirty="0" err="1">
                <a:solidFill>
                  <a:srgbClr val="14436F"/>
                </a:solidFill>
              </a:rPr>
              <a:t>Jahre</a:t>
            </a:r>
            <a:r>
              <a:rPr lang="cs-CZ" sz="2400" dirty="0">
                <a:solidFill>
                  <a:srgbClr val="14436F"/>
                </a:solidFill>
              </a:rPr>
              <a:t> (4 </a:t>
            </a:r>
            <a:r>
              <a:rPr lang="cs-CZ" sz="2400" dirty="0" err="1">
                <a:solidFill>
                  <a:srgbClr val="14436F"/>
                </a:solidFill>
              </a:rPr>
              <a:t>Plenartreffen</a:t>
            </a:r>
            <a:r>
              <a:rPr lang="cs-CZ" sz="2400" dirty="0">
                <a:solidFill>
                  <a:srgbClr val="14436F"/>
                </a:solidFill>
              </a:rPr>
              <a:t> </a:t>
            </a:r>
            <a:r>
              <a:rPr lang="cs-CZ" sz="2400" dirty="0" err="1">
                <a:solidFill>
                  <a:srgbClr val="14436F"/>
                </a:solidFill>
              </a:rPr>
              <a:t>und</a:t>
            </a:r>
            <a:r>
              <a:rPr lang="cs-CZ" sz="2400" dirty="0">
                <a:solidFill>
                  <a:srgbClr val="14436F"/>
                </a:solidFill>
              </a:rPr>
              <a:t> 3 </a:t>
            </a:r>
            <a:r>
              <a:rPr lang="cs-CZ" sz="2400" dirty="0" err="1">
                <a:solidFill>
                  <a:srgbClr val="14436F"/>
                </a:solidFill>
              </a:rPr>
              <a:t>Gruppentreffen</a:t>
            </a:r>
            <a:r>
              <a:rPr lang="cs-CZ" sz="2400" dirty="0">
                <a:solidFill>
                  <a:srgbClr val="14436F"/>
                </a:solidFill>
              </a:rPr>
              <a:t> je 3 </a:t>
            </a:r>
            <a:r>
              <a:rPr lang="cs-CZ" sz="2400" dirty="0" err="1">
                <a:solidFill>
                  <a:srgbClr val="14436F"/>
                </a:solidFill>
              </a:rPr>
              <a:t>Tage</a:t>
            </a:r>
            <a:r>
              <a:rPr lang="cs-CZ" sz="2400" dirty="0">
                <a:solidFill>
                  <a:srgbClr val="14436F"/>
                </a:solidFill>
              </a:rPr>
              <a:t>)</a:t>
            </a:r>
          </a:p>
          <a:p>
            <a:pPr marL="45720" indent="0">
              <a:buNone/>
            </a:pPr>
            <a:r>
              <a:rPr lang="cs-CZ" sz="2400" dirty="0">
                <a:solidFill>
                  <a:srgbClr val="14436F"/>
                </a:solidFill>
              </a:rPr>
              <a:t>Alter: 			16-26 </a:t>
            </a:r>
            <a:r>
              <a:rPr lang="cs-CZ" sz="2400" dirty="0" err="1">
                <a:solidFill>
                  <a:srgbClr val="14436F"/>
                </a:solidFill>
              </a:rPr>
              <a:t>Jahre</a:t>
            </a:r>
            <a:endParaRPr lang="cs-CZ" sz="2400" dirty="0">
              <a:solidFill>
                <a:srgbClr val="14436F"/>
              </a:solidFill>
            </a:endParaRPr>
          </a:p>
          <a:p>
            <a:pPr marL="45720" indent="0">
              <a:buNone/>
            </a:pPr>
            <a:r>
              <a:rPr lang="cs-CZ" sz="2400" dirty="0" err="1">
                <a:solidFill>
                  <a:srgbClr val="14436F"/>
                </a:solidFill>
              </a:rPr>
              <a:t>Teilnahmegebühr</a:t>
            </a:r>
            <a:r>
              <a:rPr lang="cs-CZ" sz="2400" dirty="0">
                <a:solidFill>
                  <a:srgbClr val="14436F"/>
                </a:solidFill>
              </a:rPr>
              <a:t>:	0 €</a:t>
            </a:r>
          </a:p>
          <a:p>
            <a:pPr marL="45720" indent="0">
              <a:buNone/>
            </a:pPr>
            <a:r>
              <a:rPr lang="cs-CZ" sz="2400" dirty="0">
                <a:solidFill>
                  <a:srgbClr val="14436F"/>
                </a:solidFill>
              </a:rPr>
              <a:t>Bewerbung:		</a:t>
            </a:r>
            <a:r>
              <a:rPr lang="de-DE" sz="2400" dirty="0">
                <a:solidFill>
                  <a:srgbClr val="14436F"/>
                </a:solidFill>
              </a:rPr>
              <a:t>L</a:t>
            </a:r>
            <a:r>
              <a:rPr lang="cs-CZ" sz="2400" dirty="0" err="1">
                <a:solidFill>
                  <a:srgbClr val="14436F"/>
                </a:solidFill>
              </a:rPr>
              <a:t>aufend</a:t>
            </a:r>
            <a:r>
              <a:rPr lang="cs-CZ" sz="2400" dirty="0">
                <a:solidFill>
                  <a:srgbClr val="14436F"/>
                </a:solidFill>
              </a:rPr>
              <a:t> </a:t>
            </a:r>
            <a:r>
              <a:rPr lang="cs-CZ" sz="2400" dirty="0" err="1">
                <a:solidFill>
                  <a:srgbClr val="14436F"/>
                </a:solidFill>
              </a:rPr>
              <a:t>möglich</a:t>
            </a:r>
            <a:endParaRPr lang="cs-CZ" sz="2400" dirty="0">
              <a:solidFill>
                <a:srgbClr val="14436F"/>
              </a:solidFill>
            </a:endParaRPr>
          </a:p>
          <a:p>
            <a:pPr marL="45720" indent="0" algn="r">
              <a:buNone/>
            </a:pPr>
            <a:r>
              <a:rPr lang="cs-CZ" i="1" dirty="0" err="1"/>
              <a:t>Deutsch-tschechisches</a:t>
            </a:r>
            <a:r>
              <a:rPr lang="cs-CZ" i="1" dirty="0"/>
              <a:t> </a:t>
            </a:r>
            <a:r>
              <a:rPr lang="cs-CZ" i="1" dirty="0" err="1"/>
              <a:t>Jugendforum</a:t>
            </a:r>
            <a:r>
              <a:rPr lang="cs-CZ" i="1" dirty="0"/>
              <a:t>, www.dtjf.de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153F-0EC9-4F4F-A1C3-D3AD38BA6781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722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Deutsch-tschechische</a:t>
            </a:r>
            <a:r>
              <a:rPr lang="cs-CZ" dirty="0"/>
              <a:t> Projekte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3000" y="2057400"/>
            <a:ext cx="10164536" cy="40386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cs-CZ" b="1" dirty="0" err="1">
                <a:solidFill>
                  <a:srgbClr val="14436F"/>
                </a:solidFill>
              </a:rPr>
              <a:t>Čojč</a:t>
            </a:r>
            <a:r>
              <a:rPr lang="cs-CZ" b="1" dirty="0">
                <a:solidFill>
                  <a:srgbClr val="14436F"/>
                </a:solidFill>
              </a:rPr>
              <a:t> </a:t>
            </a:r>
            <a:r>
              <a:rPr lang="cs-CZ" b="1" dirty="0" err="1">
                <a:solidFill>
                  <a:srgbClr val="14436F"/>
                </a:solidFill>
              </a:rPr>
              <a:t>Theaternetzwerk</a:t>
            </a:r>
            <a:r>
              <a:rPr lang="cs-CZ" b="1" dirty="0">
                <a:solidFill>
                  <a:srgbClr val="14436F"/>
                </a:solidFill>
              </a:rPr>
              <a:t> </a:t>
            </a:r>
            <a:r>
              <a:rPr lang="cs-CZ" b="1" dirty="0" err="1">
                <a:solidFill>
                  <a:srgbClr val="14436F"/>
                </a:solidFill>
              </a:rPr>
              <a:t>Böhmen</a:t>
            </a:r>
            <a:r>
              <a:rPr lang="cs-CZ" b="1" dirty="0">
                <a:solidFill>
                  <a:srgbClr val="14436F"/>
                </a:solidFill>
              </a:rPr>
              <a:t> </a:t>
            </a:r>
            <a:r>
              <a:rPr lang="cs-CZ" b="1" dirty="0" err="1">
                <a:solidFill>
                  <a:srgbClr val="14436F"/>
                </a:solidFill>
              </a:rPr>
              <a:t>Bayern</a:t>
            </a:r>
            <a:endParaRPr lang="cs-CZ" b="1" dirty="0">
              <a:solidFill>
                <a:srgbClr val="14436F"/>
              </a:solidFill>
            </a:endParaRPr>
          </a:p>
          <a:p>
            <a:pPr marL="45720" indent="0">
              <a:buNone/>
            </a:pPr>
            <a:r>
              <a:rPr lang="cs-CZ" dirty="0" err="1">
                <a:solidFill>
                  <a:srgbClr val="14436F"/>
                </a:solidFill>
              </a:rPr>
              <a:t>Deutsch-tschechische</a:t>
            </a:r>
            <a:r>
              <a:rPr lang="cs-CZ" dirty="0">
                <a:solidFill>
                  <a:srgbClr val="14436F"/>
                </a:solidFill>
              </a:rPr>
              <a:t> </a:t>
            </a:r>
            <a:r>
              <a:rPr lang="cs-CZ" dirty="0" err="1">
                <a:solidFill>
                  <a:srgbClr val="14436F"/>
                </a:solidFill>
              </a:rPr>
              <a:t>Jugend-Theaterbegegnungen</a:t>
            </a:r>
            <a:r>
              <a:rPr lang="cs-CZ" dirty="0">
                <a:solidFill>
                  <a:srgbClr val="14436F"/>
                </a:solidFill>
              </a:rPr>
              <a:t>		</a:t>
            </a:r>
            <a:r>
              <a:rPr lang="cs-CZ" i="1" dirty="0">
                <a:solidFill>
                  <a:srgbClr val="14436F"/>
                </a:solidFill>
              </a:rPr>
              <a:t>                </a:t>
            </a:r>
            <a:r>
              <a:rPr lang="de-DE" i="1" dirty="0">
                <a:solidFill>
                  <a:srgbClr val="14436F"/>
                </a:solidFill>
              </a:rPr>
              <a:t>    </a:t>
            </a:r>
            <a:r>
              <a:rPr lang="cs-CZ" i="1" dirty="0">
                <a:solidFill>
                  <a:srgbClr val="14436F"/>
                </a:solidFill>
              </a:rPr>
              <a:t>www.cojc.eu</a:t>
            </a:r>
          </a:p>
          <a:p>
            <a:endParaRPr lang="cs-CZ" dirty="0">
              <a:solidFill>
                <a:srgbClr val="14436F"/>
              </a:solidFill>
            </a:endParaRPr>
          </a:p>
          <a:p>
            <a:pPr marL="45720" indent="0">
              <a:buNone/>
            </a:pPr>
            <a:r>
              <a:rPr lang="cs-CZ" b="1" dirty="0">
                <a:solidFill>
                  <a:srgbClr val="14436F"/>
                </a:solidFill>
              </a:rPr>
              <a:t>Ahoj.info</a:t>
            </a:r>
          </a:p>
          <a:p>
            <a:pPr marL="45720" indent="0">
              <a:buNone/>
            </a:pPr>
            <a:r>
              <a:rPr lang="cs-CZ" dirty="0" err="1">
                <a:solidFill>
                  <a:srgbClr val="14436F"/>
                </a:solidFill>
              </a:rPr>
              <a:t>Wochenendseminare</a:t>
            </a:r>
            <a:r>
              <a:rPr lang="cs-CZ" dirty="0">
                <a:solidFill>
                  <a:srgbClr val="14436F"/>
                </a:solidFill>
              </a:rPr>
              <a:t> </a:t>
            </a:r>
            <a:r>
              <a:rPr lang="cs-CZ" dirty="0" err="1">
                <a:solidFill>
                  <a:srgbClr val="14436F"/>
                </a:solidFill>
              </a:rPr>
              <a:t>für</a:t>
            </a:r>
            <a:r>
              <a:rPr lang="cs-CZ" dirty="0">
                <a:solidFill>
                  <a:srgbClr val="14436F"/>
                </a:solidFill>
              </a:rPr>
              <a:t> </a:t>
            </a:r>
            <a:r>
              <a:rPr lang="cs-CZ" dirty="0" err="1">
                <a:solidFill>
                  <a:srgbClr val="14436F"/>
                </a:solidFill>
              </a:rPr>
              <a:t>die</a:t>
            </a:r>
            <a:r>
              <a:rPr lang="cs-CZ" dirty="0">
                <a:solidFill>
                  <a:srgbClr val="14436F"/>
                </a:solidFill>
              </a:rPr>
              <a:t> </a:t>
            </a:r>
            <a:r>
              <a:rPr lang="cs-CZ" dirty="0" err="1">
                <a:solidFill>
                  <a:srgbClr val="14436F"/>
                </a:solidFill>
              </a:rPr>
              <a:t>Jugend</a:t>
            </a:r>
            <a:r>
              <a:rPr lang="cs-CZ" dirty="0">
                <a:solidFill>
                  <a:srgbClr val="14436F"/>
                </a:solidFill>
              </a:rPr>
              <a:t> </a:t>
            </a:r>
            <a:r>
              <a:rPr lang="cs-CZ" dirty="0" err="1">
                <a:solidFill>
                  <a:srgbClr val="14436F"/>
                </a:solidFill>
              </a:rPr>
              <a:t>aus</a:t>
            </a:r>
            <a:r>
              <a:rPr lang="cs-CZ" dirty="0">
                <a:solidFill>
                  <a:srgbClr val="14436F"/>
                </a:solidFill>
              </a:rPr>
              <a:t> </a:t>
            </a:r>
            <a:r>
              <a:rPr lang="cs-CZ" dirty="0" err="1">
                <a:solidFill>
                  <a:srgbClr val="14436F"/>
                </a:solidFill>
              </a:rPr>
              <a:t>Deutschland</a:t>
            </a:r>
            <a:r>
              <a:rPr lang="cs-CZ" dirty="0">
                <a:solidFill>
                  <a:srgbClr val="14436F"/>
                </a:solidFill>
              </a:rPr>
              <a:t> </a:t>
            </a:r>
            <a:r>
              <a:rPr lang="cs-CZ" dirty="0" err="1">
                <a:solidFill>
                  <a:srgbClr val="14436F"/>
                </a:solidFill>
              </a:rPr>
              <a:t>und</a:t>
            </a:r>
            <a:r>
              <a:rPr lang="cs-CZ" dirty="0">
                <a:solidFill>
                  <a:srgbClr val="14436F"/>
                </a:solidFill>
              </a:rPr>
              <a:t> </a:t>
            </a:r>
            <a:r>
              <a:rPr lang="cs-CZ" dirty="0" err="1">
                <a:solidFill>
                  <a:srgbClr val="14436F"/>
                </a:solidFill>
              </a:rPr>
              <a:t>Tschechien</a:t>
            </a:r>
            <a:r>
              <a:rPr lang="cs-CZ" dirty="0">
                <a:solidFill>
                  <a:srgbClr val="14436F"/>
                </a:solidFill>
              </a:rPr>
              <a:t>      </a:t>
            </a:r>
            <a:r>
              <a:rPr lang="cs-CZ" i="1" dirty="0">
                <a:solidFill>
                  <a:srgbClr val="14436F"/>
                </a:solidFill>
              </a:rPr>
              <a:t>www.ahoj.info</a:t>
            </a:r>
          </a:p>
          <a:p>
            <a:pPr marL="45720" indent="0">
              <a:buNone/>
            </a:pPr>
            <a:endParaRPr lang="cs-CZ" dirty="0">
              <a:solidFill>
                <a:srgbClr val="14436F"/>
              </a:solidFill>
            </a:endParaRPr>
          </a:p>
          <a:p>
            <a:pPr marL="45720" indent="0">
              <a:buNone/>
            </a:pPr>
            <a:r>
              <a:rPr lang="cs-CZ" b="1" dirty="0" err="1">
                <a:solidFill>
                  <a:srgbClr val="14436F"/>
                </a:solidFill>
              </a:rPr>
              <a:t>Junge</a:t>
            </a:r>
            <a:r>
              <a:rPr lang="cs-CZ" b="1" dirty="0">
                <a:solidFill>
                  <a:srgbClr val="14436F"/>
                </a:solidFill>
              </a:rPr>
              <a:t> </a:t>
            </a:r>
            <a:r>
              <a:rPr lang="cs-CZ" b="1" dirty="0" err="1">
                <a:solidFill>
                  <a:srgbClr val="14436F"/>
                </a:solidFill>
              </a:rPr>
              <a:t>Aktion</a:t>
            </a:r>
            <a:endParaRPr lang="cs-CZ" b="1" dirty="0">
              <a:solidFill>
                <a:srgbClr val="14436F"/>
              </a:solidFill>
            </a:endParaRPr>
          </a:p>
          <a:p>
            <a:pPr marL="45720" indent="0">
              <a:buNone/>
            </a:pPr>
            <a:r>
              <a:rPr lang="cs-CZ" dirty="0" err="1">
                <a:solidFill>
                  <a:srgbClr val="14436F"/>
                </a:solidFill>
              </a:rPr>
              <a:t>Deutsch-tschechisch-slowakische</a:t>
            </a:r>
            <a:r>
              <a:rPr lang="cs-CZ" dirty="0">
                <a:solidFill>
                  <a:srgbClr val="14436F"/>
                </a:solidFill>
              </a:rPr>
              <a:t> </a:t>
            </a:r>
            <a:r>
              <a:rPr lang="cs-CZ" dirty="0" err="1">
                <a:solidFill>
                  <a:srgbClr val="14436F"/>
                </a:solidFill>
              </a:rPr>
              <a:t>Begegnungen</a:t>
            </a:r>
            <a:r>
              <a:rPr lang="cs-CZ" dirty="0">
                <a:solidFill>
                  <a:srgbClr val="14436F"/>
                </a:solidFill>
              </a:rPr>
              <a:t>	             </a:t>
            </a:r>
            <a:r>
              <a:rPr lang="de-DE" dirty="0">
                <a:solidFill>
                  <a:srgbClr val="14436F"/>
                </a:solidFill>
              </a:rPr>
              <a:t>	   </a:t>
            </a:r>
            <a:r>
              <a:rPr lang="cs-CZ" dirty="0">
                <a:solidFill>
                  <a:srgbClr val="14436F"/>
                </a:solidFill>
              </a:rPr>
              <a:t> </a:t>
            </a:r>
            <a:r>
              <a:rPr lang="cs-CZ" i="1" dirty="0">
                <a:solidFill>
                  <a:srgbClr val="14436F"/>
                </a:solidFill>
              </a:rPr>
              <a:t>www.junge-aktion.de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153F-0EC9-4F4F-A1C3-D3AD38BA6781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551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 err="1"/>
              <a:t>Freiwilligenarbeit</a:t>
            </a:r>
            <a:endParaRPr lang="cs-CZ" sz="44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153F-0EC9-4F4F-A1C3-D3AD38BA6781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758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Freiwilligendienst</a:t>
            </a:r>
            <a:r>
              <a:rPr lang="cs-CZ" dirty="0"/>
              <a:t> in </a:t>
            </a:r>
            <a:r>
              <a:rPr lang="cs-CZ" dirty="0" err="1"/>
              <a:t>Tschechien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3000" y="1894115"/>
            <a:ext cx="9760131" cy="4596492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cs-CZ" dirty="0"/>
              <a:t>Eine</a:t>
            </a:r>
            <a:r>
              <a:rPr lang="de-DE" dirty="0"/>
              <a:t> Möglichkeit, um anderen zu helfen, selbst etwas zu lernen, die eigenen Kompetenzen zu erweitern und Erfahrungen fürs Leben zu sammeln.</a:t>
            </a:r>
            <a:endParaRPr lang="cs-CZ" dirty="0"/>
          </a:p>
          <a:p>
            <a:pPr marL="45720" indent="0">
              <a:buNone/>
            </a:pPr>
            <a:endParaRPr lang="cs-CZ" dirty="0"/>
          </a:p>
          <a:p>
            <a:pPr marL="45720" indent="0">
              <a:buNone/>
            </a:pPr>
            <a:r>
              <a:rPr lang="cs-CZ" dirty="0" err="1">
                <a:solidFill>
                  <a:srgbClr val="14436F"/>
                </a:solidFill>
              </a:rPr>
              <a:t>Dauer</a:t>
            </a:r>
            <a:r>
              <a:rPr lang="cs-CZ" dirty="0">
                <a:solidFill>
                  <a:srgbClr val="14436F"/>
                </a:solidFill>
              </a:rPr>
              <a:t>: 		2 bis 12 </a:t>
            </a:r>
            <a:r>
              <a:rPr lang="cs-CZ" dirty="0" err="1">
                <a:solidFill>
                  <a:srgbClr val="14436F"/>
                </a:solidFill>
              </a:rPr>
              <a:t>Monate</a:t>
            </a:r>
            <a:endParaRPr lang="cs-CZ" dirty="0">
              <a:solidFill>
                <a:srgbClr val="14436F"/>
              </a:solidFill>
            </a:endParaRPr>
          </a:p>
          <a:p>
            <a:pPr marL="45720" indent="0">
              <a:buNone/>
            </a:pPr>
            <a:r>
              <a:rPr lang="cs-CZ" dirty="0">
                <a:solidFill>
                  <a:srgbClr val="14436F"/>
                </a:solidFill>
              </a:rPr>
              <a:t>Alter:		18-30 </a:t>
            </a:r>
            <a:r>
              <a:rPr lang="cs-CZ" dirty="0" err="1">
                <a:solidFill>
                  <a:srgbClr val="14436F"/>
                </a:solidFill>
              </a:rPr>
              <a:t>Jahre</a:t>
            </a:r>
            <a:endParaRPr lang="cs-CZ" dirty="0">
              <a:solidFill>
                <a:srgbClr val="14436F"/>
              </a:solidFill>
            </a:endParaRPr>
          </a:p>
          <a:p>
            <a:pPr marL="45720" indent="0">
              <a:buNone/>
            </a:pPr>
            <a:r>
              <a:rPr lang="cs-CZ" dirty="0" err="1">
                <a:solidFill>
                  <a:srgbClr val="14436F"/>
                </a:solidFill>
              </a:rPr>
              <a:t>Wo</a:t>
            </a:r>
            <a:r>
              <a:rPr lang="cs-CZ" dirty="0">
                <a:solidFill>
                  <a:srgbClr val="14436F"/>
                </a:solidFill>
              </a:rPr>
              <a:t>: 		</a:t>
            </a:r>
            <a:r>
              <a:rPr lang="de-DE" dirty="0" err="1">
                <a:solidFill>
                  <a:srgbClr val="14436F"/>
                </a:solidFill>
              </a:rPr>
              <a:t>Ki</a:t>
            </a:r>
            <a:r>
              <a:rPr lang="cs-CZ" dirty="0">
                <a:solidFill>
                  <a:srgbClr val="14436F"/>
                </a:solidFill>
              </a:rPr>
              <a:t>ta</a:t>
            </a:r>
            <a:r>
              <a:rPr lang="de-DE" dirty="0">
                <a:solidFill>
                  <a:srgbClr val="14436F"/>
                </a:solidFill>
              </a:rPr>
              <a:t>,</a:t>
            </a:r>
            <a:r>
              <a:rPr lang="cs-CZ" dirty="0">
                <a:solidFill>
                  <a:srgbClr val="14436F"/>
                </a:solidFill>
              </a:rPr>
              <a:t> </a:t>
            </a:r>
            <a:r>
              <a:rPr lang="cs-CZ" dirty="0" err="1">
                <a:solidFill>
                  <a:srgbClr val="14436F"/>
                </a:solidFill>
              </a:rPr>
              <a:t>Seniorenheim</a:t>
            </a:r>
            <a:r>
              <a:rPr lang="cs-CZ" dirty="0">
                <a:solidFill>
                  <a:srgbClr val="14436F"/>
                </a:solidFill>
              </a:rPr>
              <a:t>,</a:t>
            </a:r>
            <a:r>
              <a:rPr lang="de-DE" dirty="0">
                <a:solidFill>
                  <a:srgbClr val="14436F"/>
                </a:solidFill>
              </a:rPr>
              <a:t> Nationalpark, Flüchtlingsprojekt </a:t>
            </a:r>
            <a:r>
              <a:rPr lang="cs-CZ" dirty="0" err="1">
                <a:solidFill>
                  <a:srgbClr val="14436F"/>
                </a:solidFill>
              </a:rPr>
              <a:t>usw</a:t>
            </a:r>
            <a:r>
              <a:rPr lang="cs-CZ" dirty="0">
                <a:solidFill>
                  <a:srgbClr val="14436F"/>
                </a:solidFill>
              </a:rPr>
              <a:t>.</a:t>
            </a:r>
          </a:p>
          <a:p>
            <a:pPr marL="45720" indent="0">
              <a:lnSpc>
                <a:spcPct val="110000"/>
              </a:lnSpc>
              <a:buNone/>
            </a:pPr>
            <a:r>
              <a:rPr lang="cs-CZ" dirty="0" err="1">
                <a:solidFill>
                  <a:srgbClr val="14436F"/>
                </a:solidFill>
              </a:rPr>
              <a:t>Förderung</a:t>
            </a:r>
            <a:r>
              <a:rPr lang="cs-CZ" dirty="0">
                <a:solidFill>
                  <a:srgbClr val="14436F"/>
                </a:solidFill>
              </a:rPr>
              <a:t>:	</a:t>
            </a:r>
            <a:r>
              <a:rPr lang="de-DE" dirty="0">
                <a:solidFill>
                  <a:srgbClr val="14436F"/>
                </a:solidFill>
              </a:rPr>
              <a:t>Reisekosten, Taschengeld, Unterkunft, Verpflegung, Versicherung</a:t>
            </a:r>
            <a:endParaRPr lang="cs-CZ" dirty="0">
              <a:solidFill>
                <a:srgbClr val="14436F"/>
              </a:solidFill>
            </a:endParaRPr>
          </a:p>
          <a:p>
            <a:pPr marL="45720" indent="0" algn="r">
              <a:lnSpc>
                <a:spcPct val="160000"/>
              </a:lnSpc>
              <a:buNone/>
            </a:pPr>
            <a:r>
              <a:rPr lang="de-DE" i="1" dirty="0"/>
              <a:t>Internationale Jugendfreiwilligendienst, www.freiwillig-jetzt.de/angebote/im-ausland </a:t>
            </a:r>
            <a:endParaRPr lang="cs-CZ" i="1" dirty="0"/>
          </a:p>
          <a:p>
            <a:pPr marL="45720" indent="0" algn="r">
              <a:buNone/>
            </a:pPr>
            <a:r>
              <a:rPr lang="de-DE" i="1" dirty="0"/>
              <a:t>Kulturweit, www.kulturweit.de/bewerbung</a:t>
            </a:r>
          </a:p>
          <a:p>
            <a:pPr marL="45720" indent="0" algn="r">
              <a:buNone/>
            </a:pPr>
            <a:r>
              <a:rPr lang="cs-CZ" i="1" dirty="0" err="1"/>
              <a:t>Eurodesk</a:t>
            </a:r>
            <a:r>
              <a:rPr lang="cs-CZ" i="1" dirty="0"/>
              <a:t>, www.rausvonzuhaus.de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153F-0EC9-4F4F-A1C3-D3AD38BA6781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662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Workcamps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cs-CZ" dirty="0" err="1"/>
              <a:t>Eine</a:t>
            </a:r>
            <a:r>
              <a:rPr lang="cs-CZ" dirty="0"/>
              <a:t> </a:t>
            </a:r>
            <a:r>
              <a:rPr lang="cs-CZ" dirty="0" err="1"/>
              <a:t>Gruppe</a:t>
            </a:r>
            <a:r>
              <a:rPr lang="cs-CZ" dirty="0"/>
              <a:t> von </a:t>
            </a:r>
            <a:r>
              <a:rPr lang="cs-CZ" dirty="0" err="1"/>
              <a:t>Freiwilligen</a:t>
            </a:r>
            <a:r>
              <a:rPr lang="cs-CZ" dirty="0"/>
              <a:t> </a:t>
            </a:r>
            <a:r>
              <a:rPr lang="cs-CZ" dirty="0" err="1"/>
              <a:t>arbeitet</a:t>
            </a:r>
            <a:r>
              <a:rPr lang="cs-CZ" dirty="0"/>
              <a:t> </a:t>
            </a:r>
            <a:r>
              <a:rPr lang="cs-CZ" dirty="0" err="1"/>
              <a:t>zusammen</a:t>
            </a:r>
            <a:r>
              <a:rPr lang="cs-CZ" dirty="0"/>
              <a:t>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gemeinnützigen</a:t>
            </a:r>
            <a:r>
              <a:rPr lang="cs-CZ" dirty="0"/>
              <a:t> </a:t>
            </a:r>
            <a:r>
              <a:rPr lang="cs-CZ" dirty="0" err="1"/>
              <a:t>Projekten</a:t>
            </a:r>
            <a:r>
              <a:rPr lang="cs-CZ" dirty="0"/>
              <a:t>.</a:t>
            </a:r>
          </a:p>
          <a:p>
            <a:pPr marL="45720" indent="0">
              <a:buNone/>
            </a:pPr>
            <a:endParaRPr lang="cs-CZ" i="1" dirty="0"/>
          </a:p>
          <a:p>
            <a:pPr marL="45720" indent="0">
              <a:buNone/>
            </a:pPr>
            <a:r>
              <a:rPr lang="cs-CZ" dirty="0" err="1">
                <a:solidFill>
                  <a:srgbClr val="14436F"/>
                </a:solidFill>
              </a:rPr>
              <a:t>Dauer</a:t>
            </a:r>
            <a:r>
              <a:rPr lang="cs-CZ" dirty="0">
                <a:solidFill>
                  <a:srgbClr val="14436F"/>
                </a:solidFill>
              </a:rPr>
              <a:t>: 			3 </a:t>
            </a:r>
            <a:r>
              <a:rPr lang="cs-CZ" dirty="0" err="1">
                <a:solidFill>
                  <a:srgbClr val="14436F"/>
                </a:solidFill>
              </a:rPr>
              <a:t>Tage</a:t>
            </a:r>
            <a:r>
              <a:rPr lang="cs-CZ" dirty="0">
                <a:solidFill>
                  <a:srgbClr val="14436F"/>
                </a:solidFill>
              </a:rPr>
              <a:t> bis 3 </a:t>
            </a:r>
            <a:r>
              <a:rPr lang="cs-CZ" dirty="0" err="1">
                <a:solidFill>
                  <a:srgbClr val="14436F"/>
                </a:solidFill>
              </a:rPr>
              <a:t>Wochen</a:t>
            </a:r>
            <a:endParaRPr lang="cs-CZ" dirty="0">
              <a:solidFill>
                <a:srgbClr val="14436F"/>
              </a:solidFill>
            </a:endParaRPr>
          </a:p>
          <a:p>
            <a:pPr marL="45720" indent="0">
              <a:buNone/>
            </a:pPr>
            <a:r>
              <a:rPr lang="cs-CZ" dirty="0">
                <a:solidFill>
                  <a:srgbClr val="14436F"/>
                </a:solidFill>
              </a:rPr>
              <a:t>Alter: 			18+ </a:t>
            </a:r>
            <a:r>
              <a:rPr lang="cs-CZ" dirty="0" err="1">
                <a:solidFill>
                  <a:srgbClr val="14436F"/>
                </a:solidFill>
              </a:rPr>
              <a:t>Jahre</a:t>
            </a:r>
            <a:endParaRPr lang="cs-CZ" dirty="0">
              <a:solidFill>
                <a:srgbClr val="14436F"/>
              </a:solidFill>
            </a:endParaRPr>
          </a:p>
          <a:p>
            <a:pPr marL="45720" indent="0">
              <a:buNone/>
            </a:pPr>
            <a:r>
              <a:rPr lang="cs-CZ" dirty="0">
                <a:solidFill>
                  <a:srgbClr val="14436F"/>
                </a:solidFill>
              </a:rPr>
              <a:t>Voraussetzungen: 	</a:t>
            </a:r>
            <a:r>
              <a:rPr lang="de-DE" dirty="0">
                <a:solidFill>
                  <a:srgbClr val="14436F"/>
                </a:solidFill>
              </a:rPr>
              <a:t>K</a:t>
            </a:r>
            <a:r>
              <a:rPr lang="cs-CZ" dirty="0">
                <a:solidFill>
                  <a:srgbClr val="14436F"/>
                </a:solidFill>
              </a:rPr>
              <a:t>eine Fähigkeiten oder Vorkentnisse notwendig</a:t>
            </a:r>
          </a:p>
          <a:p>
            <a:pPr marL="45720" indent="0">
              <a:buNone/>
            </a:pPr>
            <a:r>
              <a:rPr lang="cs-CZ" dirty="0">
                <a:solidFill>
                  <a:srgbClr val="14436F"/>
                </a:solidFill>
              </a:rPr>
              <a:t>Kosten:		</a:t>
            </a:r>
            <a:r>
              <a:rPr lang="de-DE" dirty="0">
                <a:solidFill>
                  <a:srgbClr val="14436F"/>
                </a:solidFill>
              </a:rPr>
              <a:t>I</a:t>
            </a:r>
            <a:r>
              <a:rPr lang="cs-CZ" dirty="0">
                <a:solidFill>
                  <a:srgbClr val="14436F"/>
                </a:solidFill>
              </a:rPr>
              <a:t>.d.R. </a:t>
            </a:r>
            <a:r>
              <a:rPr lang="cs-CZ" dirty="0" err="1">
                <a:solidFill>
                  <a:srgbClr val="14436F"/>
                </a:solidFill>
              </a:rPr>
              <a:t>Registrationsgebühr</a:t>
            </a:r>
            <a:r>
              <a:rPr lang="cs-CZ" dirty="0">
                <a:solidFill>
                  <a:srgbClr val="14436F"/>
                </a:solidFill>
              </a:rPr>
              <a:t> von ca. 100 € + </a:t>
            </a:r>
            <a:r>
              <a:rPr lang="cs-CZ" dirty="0" err="1">
                <a:solidFill>
                  <a:srgbClr val="14436F"/>
                </a:solidFill>
              </a:rPr>
              <a:t>Reisekosten</a:t>
            </a:r>
            <a:endParaRPr lang="cs-CZ" dirty="0">
              <a:solidFill>
                <a:srgbClr val="14436F"/>
              </a:solidFill>
            </a:endParaRPr>
          </a:p>
          <a:p>
            <a:pPr marL="45720" indent="0">
              <a:buNone/>
            </a:pPr>
            <a:endParaRPr lang="cs-CZ" dirty="0"/>
          </a:p>
          <a:p>
            <a:pPr marL="45720" indent="0" algn="r">
              <a:buNone/>
            </a:pPr>
            <a:r>
              <a:rPr lang="cs-CZ" i="1" dirty="0"/>
              <a:t>INEX-SDA, www.inexsda.cz/en</a:t>
            </a:r>
          </a:p>
          <a:p>
            <a:pPr marL="45720" indent="0" algn="r">
              <a:buNone/>
            </a:pPr>
            <a:r>
              <a:rPr lang="cs-CZ" i="1" dirty="0" err="1"/>
              <a:t>HeuHoj</a:t>
            </a:r>
            <a:r>
              <a:rPr lang="cs-CZ" i="1" dirty="0"/>
              <a:t>-Camp, www.facebook.com/HeuHoj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153F-0EC9-4F4F-A1C3-D3AD38BA6781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76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4">
            <a:extLst>
              <a:ext uri="{FF2B5EF4-FFF2-40B4-BE49-F238E27FC236}">
                <a16:creationId xmlns:a16="http://schemas.microsoft.com/office/drawing/2014/main" xmlns="" id="{89C0D52A-F7D9-8145-3377-F10734504B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4425">
            <a:off x="1138823" y="2393358"/>
            <a:ext cx="2442216" cy="1742623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A0B07B08-772E-1022-DEF3-B19AABC701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4857">
            <a:off x="7009467" y="3163086"/>
            <a:ext cx="4933671" cy="329532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597F5970-17C9-9FA0-C723-C738045383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1666">
            <a:off x="6358668" y="439569"/>
            <a:ext cx="5346282" cy="271490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93341995-3BA4-6F7D-7512-EDD56BC750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7574">
            <a:off x="190993" y="3845151"/>
            <a:ext cx="3216960" cy="214074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4E8D993F-8AD1-F0AF-53EA-B89A5AC6C6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5709">
            <a:off x="485913" y="457797"/>
            <a:ext cx="3582661" cy="201788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xmlns="" id="{50215696-7A25-46FE-C171-B521688B17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0794">
            <a:off x="5101773" y="4949296"/>
            <a:ext cx="2340486" cy="1607606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xmlns="" id="{1758F724-6C83-B258-3B72-74E3E57E00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430">
            <a:off x="3135315" y="614008"/>
            <a:ext cx="4850597" cy="2555225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xmlns="" id="{B48BB1B8-9B46-5749-708C-FD576B096F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221" y="4502302"/>
            <a:ext cx="3211915" cy="2141277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xmlns="" id="{604614DF-A87A-E507-D6D6-196D8BE580B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9059">
            <a:off x="3862920" y="2587707"/>
            <a:ext cx="4273205" cy="240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30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 err="1"/>
              <a:t>Sprachkurse</a:t>
            </a:r>
            <a:r>
              <a:rPr lang="cs-CZ" sz="4400" dirty="0"/>
              <a:t> </a:t>
            </a:r>
            <a:r>
              <a:rPr lang="cs-CZ" sz="4400" dirty="0" err="1"/>
              <a:t>und</a:t>
            </a:r>
            <a:r>
              <a:rPr lang="cs-CZ" sz="4400" dirty="0"/>
              <a:t> </a:t>
            </a:r>
            <a:r>
              <a:rPr lang="cs-CZ" sz="4400" dirty="0" err="1"/>
              <a:t>Sommerschulen</a:t>
            </a:r>
            <a:endParaRPr lang="cs-CZ" sz="44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153F-0EC9-4F4F-A1C3-D3AD38BA6781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574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Sprachkurse</a:t>
            </a:r>
            <a:r>
              <a:rPr lang="cs-CZ" dirty="0"/>
              <a:t>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Sommerschulen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3000" y="2057400"/>
            <a:ext cx="9872871" cy="4526280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cs-CZ" dirty="0" err="1"/>
              <a:t>Teilnahme</a:t>
            </a:r>
            <a:r>
              <a:rPr lang="cs-CZ" dirty="0"/>
              <a:t>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einem</a:t>
            </a:r>
            <a:r>
              <a:rPr lang="cs-CZ" dirty="0"/>
              <a:t> </a:t>
            </a:r>
            <a:r>
              <a:rPr lang="de-DE" dirty="0"/>
              <a:t>Tschechisch-Sprachkurs oder </a:t>
            </a:r>
            <a:r>
              <a:rPr lang="cs-CZ" dirty="0"/>
              <a:t/>
            </a:r>
            <a:br>
              <a:rPr lang="cs-CZ" dirty="0"/>
            </a:br>
            <a:r>
              <a:rPr lang="de-DE" dirty="0"/>
              <a:t>einer fachlichen Sommer-/Winterschule an einer Hochschule</a:t>
            </a:r>
            <a:r>
              <a:rPr lang="cs-CZ" dirty="0"/>
              <a:t>/</a:t>
            </a:r>
            <a:r>
              <a:rPr lang="cs-CZ" dirty="0" err="1"/>
              <a:t>Uni</a:t>
            </a:r>
            <a:r>
              <a:rPr lang="de-DE" dirty="0"/>
              <a:t> in Tschechien</a:t>
            </a:r>
            <a:r>
              <a:rPr lang="cs-CZ" dirty="0"/>
              <a:t> </a:t>
            </a:r>
          </a:p>
          <a:p>
            <a:pPr marL="45720" indent="0">
              <a:buNone/>
            </a:pPr>
            <a:endParaRPr lang="cs-CZ" sz="500" dirty="0"/>
          </a:p>
          <a:p>
            <a:pPr marL="45720" indent="0">
              <a:buNone/>
            </a:pPr>
            <a:r>
              <a:rPr lang="cs-CZ" dirty="0" err="1">
                <a:solidFill>
                  <a:srgbClr val="14436F"/>
                </a:solidFill>
              </a:rPr>
              <a:t>Dauer</a:t>
            </a:r>
            <a:r>
              <a:rPr lang="cs-CZ" dirty="0">
                <a:solidFill>
                  <a:srgbClr val="14436F"/>
                </a:solidFill>
              </a:rPr>
              <a:t>:		3-4 </a:t>
            </a:r>
            <a:r>
              <a:rPr lang="cs-CZ" dirty="0" err="1">
                <a:solidFill>
                  <a:srgbClr val="14436F"/>
                </a:solidFill>
              </a:rPr>
              <a:t>Wochen</a:t>
            </a:r>
            <a:endParaRPr lang="cs-CZ" dirty="0">
              <a:solidFill>
                <a:srgbClr val="14436F"/>
              </a:solidFill>
            </a:endParaRPr>
          </a:p>
          <a:p>
            <a:pPr marL="45720" indent="0">
              <a:buNone/>
            </a:pPr>
            <a:r>
              <a:rPr lang="cs-CZ" dirty="0">
                <a:solidFill>
                  <a:srgbClr val="14436F"/>
                </a:solidFill>
              </a:rPr>
              <a:t>Für wen:	</a:t>
            </a:r>
            <a:r>
              <a:rPr lang="de-DE" dirty="0">
                <a:solidFill>
                  <a:srgbClr val="14436F"/>
                </a:solidFill>
              </a:rPr>
              <a:t>Studierende, Promovierende, Lehrende und Forschende</a:t>
            </a:r>
            <a:endParaRPr lang="cs-CZ" dirty="0">
              <a:solidFill>
                <a:srgbClr val="14436F"/>
              </a:solidFill>
            </a:endParaRPr>
          </a:p>
          <a:p>
            <a:pPr marL="45720" indent="0">
              <a:buNone/>
            </a:pPr>
            <a:r>
              <a:rPr lang="cs-CZ" dirty="0" err="1">
                <a:solidFill>
                  <a:srgbClr val="14436F"/>
                </a:solidFill>
              </a:rPr>
              <a:t>Kosten</a:t>
            </a:r>
            <a:r>
              <a:rPr lang="cs-CZ" dirty="0">
                <a:solidFill>
                  <a:srgbClr val="14436F"/>
                </a:solidFill>
              </a:rPr>
              <a:t>: 	ca. 500-2000 €</a:t>
            </a:r>
          </a:p>
          <a:p>
            <a:pPr marL="45720" indent="0">
              <a:buNone/>
            </a:pPr>
            <a:r>
              <a:rPr lang="cs-CZ" dirty="0">
                <a:solidFill>
                  <a:srgbClr val="14436F"/>
                </a:solidFill>
              </a:rPr>
              <a:t>Stipendium:	</a:t>
            </a:r>
            <a:r>
              <a:rPr lang="de-DE" dirty="0">
                <a:solidFill>
                  <a:srgbClr val="14436F"/>
                </a:solidFill>
              </a:rPr>
              <a:t>Kursgebühr (inkl. Unterkunft, Verpflegung und Kulturprogramm</a:t>
            </a:r>
            <a:r>
              <a:rPr lang="cs-CZ" dirty="0">
                <a:solidFill>
                  <a:srgbClr val="14436F"/>
                </a:solidFill>
              </a:rPr>
              <a:t>)</a:t>
            </a:r>
          </a:p>
          <a:p>
            <a:pPr marL="45720" indent="0">
              <a:buNone/>
            </a:pPr>
            <a:r>
              <a:rPr lang="cs-CZ" dirty="0" err="1">
                <a:solidFill>
                  <a:srgbClr val="14436F"/>
                </a:solidFill>
              </a:rPr>
              <a:t>Bewerbungsfrist</a:t>
            </a:r>
            <a:r>
              <a:rPr lang="cs-CZ" dirty="0">
                <a:solidFill>
                  <a:srgbClr val="14436F"/>
                </a:solidFill>
              </a:rPr>
              <a:t>: 	</a:t>
            </a:r>
            <a:r>
              <a:rPr lang="cs-CZ" dirty="0" err="1">
                <a:solidFill>
                  <a:srgbClr val="14436F"/>
                </a:solidFill>
              </a:rPr>
              <a:t>März</a:t>
            </a:r>
            <a:endParaRPr lang="cs-CZ" dirty="0">
              <a:solidFill>
                <a:srgbClr val="14436F"/>
              </a:solidFill>
            </a:endParaRPr>
          </a:p>
          <a:p>
            <a:pPr marL="45720" indent="0">
              <a:buNone/>
            </a:pPr>
            <a:endParaRPr lang="cs-CZ" sz="1100" i="1" dirty="0">
              <a:solidFill>
                <a:srgbClr val="14436F"/>
              </a:solidFill>
            </a:endParaRPr>
          </a:p>
          <a:p>
            <a:pPr marL="45720" indent="0">
              <a:buNone/>
            </a:pPr>
            <a:r>
              <a:rPr lang="cs-CZ" i="1" dirty="0"/>
              <a:t>             </a:t>
            </a:r>
            <a:r>
              <a:rPr lang="cs-CZ" i="1" dirty="0" err="1"/>
              <a:t>Bayerisch-Tschechische</a:t>
            </a:r>
            <a:r>
              <a:rPr lang="cs-CZ" i="1" dirty="0"/>
              <a:t> </a:t>
            </a:r>
            <a:r>
              <a:rPr lang="cs-CZ" i="1" dirty="0" err="1"/>
              <a:t>Hochschulagentur</a:t>
            </a:r>
            <a:r>
              <a:rPr lang="cs-CZ" i="1" dirty="0"/>
              <a:t>, www.btha.cz/de</a:t>
            </a:r>
          </a:p>
          <a:p>
            <a:pPr marL="45720" indent="0">
              <a:buNone/>
            </a:pPr>
            <a:r>
              <a:rPr lang="cs-CZ" i="1" dirty="0"/>
              <a:t>             </a:t>
            </a:r>
            <a:r>
              <a:rPr lang="de-DE" i="1" dirty="0"/>
              <a:t>Sommerschule für slawische Studien – LŠSS</a:t>
            </a:r>
            <a:r>
              <a:rPr lang="cs-CZ" i="1" dirty="0"/>
              <a:t>, www.msmt.cz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248" y="4946821"/>
            <a:ext cx="1766275" cy="79078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" t="14774" r="9961" b="14774"/>
          <a:stretch/>
        </p:blipFill>
        <p:spPr>
          <a:xfrm>
            <a:off x="9215031" y="5794329"/>
            <a:ext cx="2086015" cy="629013"/>
          </a:xfrm>
          <a:prstGeom prst="rect">
            <a:avLst/>
          </a:prstGeom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153F-0EC9-4F4F-A1C3-D3AD38BA6781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746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Deutsch-tschechischer</a:t>
            </a:r>
            <a:r>
              <a:rPr lang="cs-CZ" dirty="0"/>
              <a:t> </a:t>
            </a:r>
            <a:r>
              <a:rPr lang="cs-CZ" dirty="0" err="1"/>
              <a:t>Tandemsprachkurs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de-DE" dirty="0"/>
              <a:t>Tschechisch verbessern und dabei in deutsch-tschechischer Gesellschaft </a:t>
            </a:r>
            <a:r>
              <a:rPr lang="cs-CZ" dirty="0"/>
              <a:t/>
            </a:r>
            <a:br>
              <a:rPr lang="cs-CZ" dirty="0"/>
            </a:br>
            <a:r>
              <a:rPr lang="de-DE" dirty="0"/>
              <a:t>das Hüttenleben in den Bergen genießen</a:t>
            </a:r>
            <a:endParaRPr lang="cs-CZ" dirty="0"/>
          </a:p>
          <a:p>
            <a:pPr marL="45720" indent="0">
              <a:buNone/>
            </a:pPr>
            <a:endParaRPr lang="cs-CZ" dirty="0"/>
          </a:p>
          <a:p>
            <a:pPr marL="45720" indent="0">
              <a:buNone/>
            </a:pPr>
            <a:r>
              <a:rPr lang="cs-CZ" dirty="0" err="1">
                <a:solidFill>
                  <a:srgbClr val="14436F"/>
                </a:solidFill>
              </a:rPr>
              <a:t>Wo</a:t>
            </a:r>
            <a:r>
              <a:rPr lang="cs-CZ" dirty="0">
                <a:solidFill>
                  <a:srgbClr val="14436F"/>
                </a:solidFill>
              </a:rPr>
              <a:t> </a:t>
            </a:r>
            <a:r>
              <a:rPr lang="cs-CZ" dirty="0" err="1">
                <a:solidFill>
                  <a:srgbClr val="14436F"/>
                </a:solidFill>
              </a:rPr>
              <a:t>und</a:t>
            </a:r>
            <a:r>
              <a:rPr lang="cs-CZ" dirty="0">
                <a:solidFill>
                  <a:srgbClr val="14436F"/>
                </a:solidFill>
              </a:rPr>
              <a:t> </a:t>
            </a:r>
            <a:r>
              <a:rPr lang="cs-CZ" dirty="0" err="1">
                <a:solidFill>
                  <a:srgbClr val="14436F"/>
                </a:solidFill>
              </a:rPr>
              <a:t>wann</a:t>
            </a:r>
            <a:r>
              <a:rPr lang="cs-CZ" dirty="0">
                <a:solidFill>
                  <a:srgbClr val="14436F"/>
                </a:solidFill>
              </a:rPr>
              <a:t>:		</a:t>
            </a:r>
            <a:r>
              <a:rPr lang="cs-CZ" dirty="0" err="1">
                <a:solidFill>
                  <a:srgbClr val="14436F"/>
                </a:solidFill>
              </a:rPr>
              <a:t>Erzgebirge</a:t>
            </a:r>
            <a:r>
              <a:rPr lang="cs-CZ" dirty="0">
                <a:solidFill>
                  <a:srgbClr val="14436F"/>
                </a:solidFill>
              </a:rPr>
              <a:t>, </a:t>
            </a:r>
            <a:r>
              <a:rPr lang="cs-CZ" dirty="0" err="1" smtClean="0">
                <a:solidFill>
                  <a:srgbClr val="14436F"/>
                </a:solidFill>
              </a:rPr>
              <a:t>Juli</a:t>
            </a:r>
            <a:r>
              <a:rPr lang="cs-CZ" dirty="0" smtClean="0">
                <a:solidFill>
                  <a:srgbClr val="14436F"/>
                </a:solidFill>
              </a:rPr>
              <a:t>/August</a:t>
            </a:r>
            <a:endParaRPr lang="cs-CZ" dirty="0">
              <a:solidFill>
                <a:srgbClr val="14436F"/>
              </a:solidFill>
            </a:endParaRPr>
          </a:p>
          <a:p>
            <a:pPr marL="45720" indent="0">
              <a:buNone/>
            </a:pPr>
            <a:r>
              <a:rPr lang="cs-CZ" dirty="0" err="1">
                <a:solidFill>
                  <a:srgbClr val="14436F"/>
                </a:solidFill>
              </a:rPr>
              <a:t>Dauer</a:t>
            </a:r>
            <a:r>
              <a:rPr lang="cs-CZ" dirty="0">
                <a:solidFill>
                  <a:srgbClr val="14436F"/>
                </a:solidFill>
              </a:rPr>
              <a:t>:			2 </a:t>
            </a:r>
            <a:r>
              <a:rPr lang="cs-CZ" dirty="0" err="1">
                <a:solidFill>
                  <a:srgbClr val="14436F"/>
                </a:solidFill>
              </a:rPr>
              <a:t>Wochen</a:t>
            </a:r>
            <a:endParaRPr lang="cs-CZ" dirty="0">
              <a:solidFill>
                <a:srgbClr val="14436F"/>
              </a:solidFill>
            </a:endParaRPr>
          </a:p>
          <a:p>
            <a:pPr marL="45720" indent="0">
              <a:buNone/>
            </a:pPr>
            <a:r>
              <a:rPr lang="cs-CZ" dirty="0">
                <a:solidFill>
                  <a:srgbClr val="14436F"/>
                </a:solidFill>
              </a:rPr>
              <a:t>Für wen:		10 Deutsche + 10 Tschechen (Studierenden)</a:t>
            </a:r>
          </a:p>
          <a:p>
            <a:pPr marL="45720" indent="0">
              <a:buNone/>
            </a:pPr>
            <a:r>
              <a:rPr lang="cs-CZ" dirty="0" err="1">
                <a:solidFill>
                  <a:srgbClr val="14436F"/>
                </a:solidFill>
              </a:rPr>
              <a:t>Kosten</a:t>
            </a:r>
            <a:r>
              <a:rPr lang="cs-CZ" dirty="0">
                <a:solidFill>
                  <a:srgbClr val="14436F"/>
                </a:solidFill>
              </a:rPr>
              <a:t>: 		</a:t>
            </a:r>
            <a:r>
              <a:rPr lang="de-DE" dirty="0">
                <a:solidFill>
                  <a:srgbClr val="14436F"/>
                </a:solidFill>
              </a:rPr>
              <a:t>ca. </a:t>
            </a:r>
            <a:r>
              <a:rPr lang="cs-CZ" dirty="0">
                <a:solidFill>
                  <a:srgbClr val="14436F"/>
                </a:solidFill>
              </a:rPr>
              <a:t>300 € </a:t>
            </a:r>
            <a:r>
              <a:rPr lang="cs-CZ" dirty="0" err="1">
                <a:solidFill>
                  <a:srgbClr val="14436F"/>
                </a:solidFill>
              </a:rPr>
              <a:t>Teilnahmegebühr</a:t>
            </a:r>
            <a:r>
              <a:rPr lang="cs-CZ" dirty="0">
                <a:solidFill>
                  <a:srgbClr val="14436F"/>
                </a:solidFill>
              </a:rPr>
              <a:t> + </a:t>
            </a:r>
            <a:r>
              <a:rPr lang="cs-CZ" dirty="0" err="1">
                <a:solidFill>
                  <a:srgbClr val="14436F"/>
                </a:solidFill>
              </a:rPr>
              <a:t>Reisekosten</a:t>
            </a:r>
            <a:endParaRPr lang="cs-CZ" dirty="0">
              <a:solidFill>
                <a:srgbClr val="14436F"/>
              </a:solidFill>
            </a:endParaRPr>
          </a:p>
          <a:p>
            <a:pPr marL="45720" indent="0">
              <a:buNone/>
            </a:pPr>
            <a:r>
              <a:rPr lang="cs-CZ" i="1" dirty="0"/>
              <a:t>							</a:t>
            </a:r>
          </a:p>
          <a:p>
            <a:pPr marL="45720" indent="0">
              <a:buNone/>
            </a:pPr>
            <a:r>
              <a:rPr lang="cs-CZ" i="1" dirty="0"/>
              <a:t>						       GFPS </a:t>
            </a:r>
            <a:r>
              <a:rPr lang="cs-CZ" i="1" dirty="0" err="1"/>
              <a:t>e.V</a:t>
            </a:r>
            <a:r>
              <a:rPr lang="cs-CZ" i="1" dirty="0"/>
              <a:t>., www.gfps.org</a:t>
            </a:r>
          </a:p>
          <a:p>
            <a:pPr marL="4572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371" y="5143500"/>
            <a:ext cx="952500" cy="952500"/>
          </a:xfrm>
          <a:prstGeom prst="rect">
            <a:avLst/>
          </a:prstGeom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153F-0EC9-4F4F-A1C3-D3AD38BA6781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614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/>
              <a:t>Studium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153F-0EC9-4F4F-A1C3-D3AD38BA6781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221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Studium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3001" y="2057399"/>
            <a:ext cx="10099766" cy="4238897"/>
          </a:xfrm>
        </p:spPr>
        <p:txBody>
          <a:bodyPr>
            <a:normAutofit/>
          </a:bodyPr>
          <a:lstStyle/>
          <a:p>
            <a:pPr marL="45720" indent="0" fontAlgn="base">
              <a:buNone/>
            </a:pPr>
            <a:r>
              <a:rPr lang="de-DE" dirty="0"/>
              <a:t>Studierende können sich um Stipendien für Studienaufenthalte </a:t>
            </a:r>
            <a:r>
              <a:rPr lang="cs-CZ" dirty="0"/>
              <a:t/>
            </a:r>
            <a:br>
              <a:rPr lang="cs-CZ" dirty="0"/>
            </a:br>
            <a:r>
              <a:rPr lang="de-DE" dirty="0"/>
              <a:t>an öffentlichen Universitäten und Hochschulen in Tschechien bewerben</a:t>
            </a:r>
            <a:r>
              <a:rPr lang="cs-CZ" dirty="0"/>
              <a:t>.</a:t>
            </a:r>
          </a:p>
          <a:p>
            <a:pPr marL="45720" indent="0" fontAlgn="base">
              <a:buNone/>
            </a:pPr>
            <a:endParaRPr lang="cs-CZ" dirty="0" smtClean="0">
              <a:solidFill>
                <a:srgbClr val="002060"/>
              </a:solidFill>
            </a:endParaRPr>
          </a:p>
          <a:p>
            <a:pPr marL="45720" indent="0" fontAlgn="base">
              <a:buNone/>
            </a:pPr>
            <a:r>
              <a:rPr lang="cs-CZ" u="sng" dirty="0" err="1" smtClean="0">
                <a:solidFill>
                  <a:srgbClr val="002060"/>
                </a:solidFill>
              </a:rPr>
              <a:t>Studiendauer</a:t>
            </a:r>
            <a:r>
              <a:rPr lang="cs-CZ" dirty="0" smtClean="0">
                <a:solidFill>
                  <a:srgbClr val="002060"/>
                </a:solidFill>
              </a:rPr>
              <a:t>: 1-2 </a:t>
            </a:r>
            <a:r>
              <a:rPr lang="cs-CZ" dirty="0" err="1" smtClean="0">
                <a:solidFill>
                  <a:srgbClr val="002060"/>
                </a:solidFill>
              </a:rPr>
              <a:t>Semester</a:t>
            </a:r>
            <a:r>
              <a:rPr lang="cs-CZ" dirty="0" smtClean="0">
                <a:solidFill>
                  <a:srgbClr val="002060"/>
                </a:solidFill>
              </a:rPr>
              <a:t>, oder </a:t>
            </a:r>
            <a:r>
              <a:rPr lang="cs-CZ" dirty="0" err="1" smtClean="0">
                <a:solidFill>
                  <a:srgbClr val="002060"/>
                </a:solidFill>
              </a:rPr>
              <a:t>ganzes</a:t>
            </a:r>
            <a:r>
              <a:rPr lang="cs-CZ" dirty="0" smtClean="0">
                <a:solidFill>
                  <a:srgbClr val="002060"/>
                </a:solidFill>
              </a:rPr>
              <a:t> Studium</a:t>
            </a:r>
            <a:endParaRPr lang="cs-CZ" dirty="0">
              <a:solidFill>
                <a:srgbClr val="002060"/>
              </a:solidFill>
            </a:endParaRPr>
          </a:p>
          <a:p>
            <a:pPr marL="45720" indent="0" fontAlgn="base">
              <a:buNone/>
            </a:pPr>
            <a:r>
              <a:rPr lang="cs-CZ" dirty="0" smtClean="0">
                <a:solidFill>
                  <a:srgbClr val="002060"/>
                </a:solidFill>
              </a:rPr>
              <a:t>In </a:t>
            </a:r>
            <a:r>
              <a:rPr lang="cs-CZ" dirty="0" err="1">
                <a:solidFill>
                  <a:srgbClr val="002060"/>
                </a:solidFill>
              </a:rPr>
              <a:t>Tschechien</a:t>
            </a:r>
            <a:r>
              <a:rPr lang="cs-CZ" dirty="0">
                <a:solidFill>
                  <a:srgbClr val="002060"/>
                </a:solidFill>
              </a:rPr>
              <a:t> </a:t>
            </a:r>
            <a:r>
              <a:rPr lang="cs-CZ" dirty="0" err="1">
                <a:solidFill>
                  <a:srgbClr val="002060"/>
                </a:solidFill>
              </a:rPr>
              <a:t>werden</a:t>
            </a:r>
            <a:r>
              <a:rPr lang="cs-CZ" dirty="0">
                <a:solidFill>
                  <a:srgbClr val="002060"/>
                </a:solidFill>
              </a:rPr>
              <a:t> Kurse </a:t>
            </a:r>
            <a:r>
              <a:rPr lang="cs-CZ" dirty="0" err="1">
                <a:solidFill>
                  <a:srgbClr val="002060"/>
                </a:solidFill>
              </a:rPr>
              <a:t>auch</a:t>
            </a:r>
            <a:r>
              <a:rPr lang="cs-CZ" dirty="0">
                <a:solidFill>
                  <a:srgbClr val="002060"/>
                </a:solidFill>
              </a:rPr>
              <a:t> </a:t>
            </a:r>
            <a:r>
              <a:rPr lang="cs-CZ" dirty="0" err="1">
                <a:solidFill>
                  <a:srgbClr val="002060"/>
                </a:solidFill>
              </a:rPr>
              <a:t>auf</a:t>
            </a:r>
            <a:r>
              <a:rPr lang="cs-CZ" dirty="0">
                <a:solidFill>
                  <a:srgbClr val="002060"/>
                </a:solidFill>
              </a:rPr>
              <a:t> </a:t>
            </a:r>
            <a:r>
              <a:rPr lang="cs-CZ" dirty="0" err="1">
                <a:solidFill>
                  <a:srgbClr val="002060"/>
                </a:solidFill>
              </a:rPr>
              <a:t>Englisch</a:t>
            </a:r>
            <a:r>
              <a:rPr lang="cs-CZ" dirty="0">
                <a:solidFill>
                  <a:srgbClr val="002060"/>
                </a:solidFill>
              </a:rPr>
              <a:t> </a:t>
            </a:r>
            <a:r>
              <a:rPr lang="cs-CZ" dirty="0" err="1">
                <a:solidFill>
                  <a:srgbClr val="002060"/>
                </a:solidFill>
              </a:rPr>
              <a:t>und</a:t>
            </a:r>
            <a:r>
              <a:rPr lang="cs-CZ" dirty="0">
                <a:solidFill>
                  <a:srgbClr val="002060"/>
                </a:solidFill>
              </a:rPr>
              <a:t> </a:t>
            </a:r>
            <a:r>
              <a:rPr lang="cs-CZ" dirty="0" err="1">
                <a:solidFill>
                  <a:srgbClr val="002060"/>
                </a:solidFill>
              </a:rPr>
              <a:t>Deutsch</a:t>
            </a:r>
            <a:r>
              <a:rPr lang="cs-CZ" dirty="0">
                <a:solidFill>
                  <a:srgbClr val="002060"/>
                </a:solidFill>
              </a:rPr>
              <a:t> </a:t>
            </a:r>
            <a:r>
              <a:rPr lang="cs-CZ" dirty="0" err="1">
                <a:solidFill>
                  <a:srgbClr val="002060"/>
                </a:solidFill>
              </a:rPr>
              <a:t>angeboten</a:t>
            </a:r>
            <a:r>
              <a:rPr lang="cs-CZ" dirty="0">
                <a:solidFill>
                  <a:srgbClr val="002060"/>
                </a:solidFill>
              </a:rPr>
              <a:t>.</a:t>
            </a:r>
          </a:p>
          <a:p>
            <a:pPr marL="45720" indent="0" fontAlgn="base">
              <a:buNone/>
            </a:pPr>
            <a:endParaRPr lang="cs-CZ" sz="1000" u="sng" dirty="0">
              <a:solidFill>
                <a:srgbClr val="14436F"/>
              </a:solidFill>
            </a:endParaRPr>
          </a:p>
          <a:p>
            <a:pPr marL="45720" indent="0" fontAlgn="base">
              <a:buNone/>
            </a:pPr>
            <a:r>
              <a:rPr lang="cs-CZ" u="sng" dirty="0" err="1">
                <a:solidFill>
                  <a:srgbClr val="14436F"/>
                </a:solidFill>
              </a:rPr>
              <a:t>Stipendien</a:t>
            </a:r>
            <a:r>
              <a:rPr lang="cs-CZ" dirty="0">
                <a:solidFill>
                  <a:srgbClr val="14436F"/>
                </a:solidFill>
              </a:rPr>
              <a:t>: </a:t>
            </a:r>
          </a:p>
          <a:p>
            <a:pPr marL="45720" indent="0" fontAlgn="base">
              <a:buNone/>
            </a:pPr>
            <a:r>
              <a:rPr lang="cs-CZ" dirty="0">
                <a:solidFill>
                  <a:srgbClr val="14436F"/>
                </a:solidFill>
              </a:rPr>
              <a:t>Erasmus+, DAAD, BTHA, </a:t>
            </a:r>
            <a:r>
              <a:rPr lang="cs-CZ" dirty="0" err="1">
                <a:solidFill>
                  <a:srgbClr val="14436F"/>
                </a:solidFill>
              </a:rPr>
              <a:t>Deutsch-Tschechischer</a:t>
            </a:r>
            <a:r>
              <a:rPr lang="cs-CZ" dirty="0">
                <a:solidFill>
                  <a:srgbClr val="14436F"/>
                </a:solidFill>
              </a:rPr>
              <a:t> </a:t>
            </a:r>
            <a:r>
              <a:rPr lang="cs-CZ" dirty="0" err="1">
                <a:solidFill>
                  <a:srgbClr val="14436F"/>
                </a:solidFill>
              </a:rPr>
              <a:t>Zukunftsfonds</a:t>
            </a:r>
            <a:r>
              <a:rPr lang="cs-CZ" dirty="0">
                <a:solidFill>
                  <a:srgbClr val="14436F"/>
                </a:solidFill>
              </a:rPr>
              <a:t>, GFPS, </a:t>
            </a:r>
            <a:br>
              <a:rPr lang="cs-CZ" dirty="0">
                <a:solidFill>
                  <a:srgbClr val="14436F"/>
                </a:solidFill>
              </a:rPr>
            </a:br>
            <a:r>
              <a:rPr lang="cs-CZ" dirty="0" err="1">
                <a:solidFill>
                  <a:srgbClr val="14436F"/>
                </a:solidFill>
              </a:rPr>
              <a:t>Programm</a:t>
            </a:r>
            <a:r>
              <a:rPr lang="cs-CZ" dirty="0">
                <a:solidFill>
                  <a:srgbClr val="14436F"/>
                </a:solidFill>
              </a:rPr>
              <a:t> “</a:t>
            </a:r>
            <a:r>
              <a:rPr lang="cs-CZ" dirty="0" err="1">
                <a:solidFill>
                  <a:srgbClr val="14436F"/>
                </a:solidFill>
              </a:rPr>
              <a:t>Metropolen</a:t>
            </a:r>
            <a:r>
              <a:rPr lang="cs-CZ" dirty="0">
                <a:solidFill>
                  <a:srgbClr val="14436F"/>
                </a:solidFill>
              </a:rPr>
              <a:t> in </a:t>
            </a:r>
            <a:r>
              <a:rPr lang="cs-CZ" dirty="0" err="1">
                <a:solidFill>
                  <a:srgbClr val="14436F"/>
                </a:solidFill>
              </a:rPr>
              <a:t>Osteuropa</a:t>
            </a:r>
            <a:r>
              <a:rPr lang="cs-CZ" dirty="0">
                <a:solidFill>
                  <a:srgbClr val="14436F"/>
                </a:solidFill>
              </a:rPr>
              <a:t>” der </a:t>
            </a:r>
            <a:r>
              <a:rPr lang="cs-CZ" dirty="0" err="1">
                <a:solidFill>
                  <a:srgbClr val="14436F"/>
                </a:solidFill>
              </a:rPr>
              <a:t>Studienstiftung</a:t>
            </a:r>
            <a:r>
              <a:rPr lang="cs-CZ" dirty="0">
                <a:solidFill>
                  <a:srgbClr val="14436F"/>
                </a:solidFill>
              </a:rPr>
              <a:t>, </a:t>
            </a:r>
            <a:r>
              <a:rPr lang="cs-CZ" dirty="0" err="1">
                <a:solidFill>
                  <a:srgbClr val="14436F"/>
                </a:solidFill>
              </a:rPr>
              <a:t>politische</a:t>
            </a:r>
            <a:r>
              <a:rPr lang="cs-CZ" dirty="0">
                <a:solidFill>
                  <a:srgbClr val="14436F"/>
                </a:solidFill>
              </a:rPr>
              <a:t> </a:t>
            </a:r>
            <a:r>
              <a:rPr lang="cs-CZ" dirty="0" err="1">
                <a:solidFill>
                  <a:srgbClr val="14436F"/>
                </a:solidFill>
              </a:rPr>
              <a:t>Stiftungen</a:t>
            </a:r>
            <a:r>
              <a:rPr lang="cs-CZ" dirty="0">
                <a:solidFill>
                  <a:srgbClr val="14436F"/>
                </a:solidFill>
              </a:rPr>
              <a:t> </a:t>
            </a:r>
            <a:r>
              <a:rPr lang="cs-CZ" dirty="0" err="1">
                <a:solidFill>
                  <a:srgbClr val="14436F"/>
                </a:solidFill>
              </a:rPr>
              <a:t>usw</a:t>
            </a:r>
            <a:r>
              <a:rPr lang="cs-CZ" dirty="0">
                <a:solidFill>
                  <a:srgbClr val="14436F"/>
                </a:solidFill>
              </a:rPr>
              <a:t>.</a:t>
            </a:r>
          </a:p>
          <a:p>
            <a:pPr marL="45720" indent="0"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153F-0EC9-4F4F-A1C3-D3AD38BA6781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115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153F-0EC9-4F4F-A1C3-D3AD38BA6781}" type="slidenum">
              <a:rPr lang="cs-CZ" smtClean="0"/>
              <a:t>35</a:t>
            </a:fld>
            <a:endParaRPr lang="cs-CZ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2" t="28099" r="23836" b="4485"/>
          <a:stretch/>
        </p:blipFill>
        <p:spPr bwMode="auto">
          <a:xfrm>
            <a:off x="974035" y="270859"/>
            <a:ext cx="10184295" cy="633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419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Stipendien</a:t>
            </a:r>
            <a:endParaRPr lang="cs-CZ" dirty="0"/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523362852"/>
              </p:ext>
            </p:extLst>
          </p:nvPr>
        </p:nvGraphicFramePr>
        <p:xfrm>
          <a:off x="1143000" y="2293374"/>
          <a:ext cx="9663177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4288">
                  <a:extLst>
                    <a:ext uri="{9D8B030D-6E8A-4147-A177-3AD203B41FA5}">
                      <a16:colId xmlns:a16="http://schemas.microsoft.com/office/drawing/2014/main" xmlns="" val="1470293623"/>
                    </a:ext>
                  </a:extLst>
                </a:gridCol>
                <a:gridCol w="2236354">
                  <a:extLst>
                    <a:ext uri="{9D8B030D-6E8A-4147-A177-3AD203B41FA5}">
                      <a16:colId xmlns:a16="http://schemas.microsoft.com/office/drawing/2014/main" xmlns="" val="2486815077"/>
                    </a:ext>
                  </a:extLst>
                </a:gridCol>
                <a:gridCol w="3182535">
                  <a:extLst>
                    <a:ext uri="{9D8B030D-6E8A-4147-A177-3AD203B41FA5}">
                      <a16:colId xmlns:a16="http://schemas.microsoft.com/office/drawing/2014/main" xmlns="" val="39897464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Stipendium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Stipendium / </a:t>
                      </a:r>
                      <a:r>
                        <a:rPr lang="cs-CZ" dirty="0" err="1"/>
                        <a:t>Monat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Bewerbung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24235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14436F"/>
                          </a:solidFill>
                        </a:rPr>
                        <a:t>Erasmus 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solidFill>
                            <a:srgbClr val="14436F"/>
                          </a:solidFill>
                        </a:rPr>
                        <a:t>490 €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>
                          <a:solidFill>
                            <a:srgbClr val="14436F"/>
                          </a:solidFill>
                        </a:rPr>
                        <a:t>Januar</a:t>
                      </a:r>
                      <a:r>
                        <a:rPr lang="cs-CZ" dirty="0">
                          <a:solidFill>
                            <a:srgbClr val="14436F"/>
                          </a:solidFill>
                        </a:rPr>
                        <a:t>/</a:t>
                      </a:r>
                      <a:r>
                        <a:rPr lang="cs-CZ" dirty="0" err="1">
                          <a:solidFill>
                            <a:srgbClr val="14436F"/>
                          </a:solidFill>
                        </a:rPr>
                        <a:t>Februar</a:t>
                      </a:r>
                      <a:endParaRPr lang="cs-CZ" dirty="0">
                        <a:solidFill>
                          <a:srgbClr val="14436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685595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14436F"/>
                          </a:solidFill>
                        </a:rPr>
                        <a:t>DAAD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14436F"/>
                          </a:solidFill>
                        </a:rPr>
                        <a:t>800 €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>
                        <a:solidFill>
                          <a:srgbClr val="14436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73865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>
                          <a:solidFill>
                            <a:srgbClr val="14436F"/>
                          </a:solidFill>
                        </a:rPr>
                        <a:t>Bayerisch-Tschechische</a:t>
                      </a:r>
                      <a:r>
                        <a:rPr lang="cs-CZ" baseline="0" dirty="0">
                          <a:solidFill>
                            <a:srgbClr val="14436F"/>
                          </a:solidFill>
                        </a:rPr>
                        <a:t> </a:t>
                      </a:r>
                      <a:r>
                        <a:rPr lang="cs-CZ" baseline="0" dirty="0" err="1">
                          <a:solidFill>
                            <a:srgbClr val="14436F"/>
                          </a:solidFill>
                        </a:rPr>
                        <a:t>Hochschulagentur</a:t>
                      </a:r>
                      <a:endParaRPr lang="cs-CZ" dirty="0">
                        <a:solidFill>
                          <a:srgbClr val="14436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solidFill>
                            <a:srgbClr val="14436F"/>
                          </a:solidFill>
                        </a:rPr>
                        <a:t>400 €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>
                          <a:solidFill>
                            <a:srgbClr val="14436F"/>
                          </a:solidFill>
                        </a:rPr>
                        <a:t>laufend</a:t>
                      </a:r>
                      <a:r>
                        <a:rPr lang="cs-CZ" baseline="0" dirty="0">
                          <a:solidFill>
                            <a:srgbClr val="14436F"/>
                          </a:solidFill>
                        </a:rPr>
                        <a:t> </a:t>
                      </a:r>
                      <a:r>
                        <a:rPr lang="cs-CZ" baseline="0" dirty="0" err="1">
                          <a:solidFill>
                            <a:srgbClr val="14436F"/>
                          </a:solidFill>
                        </a:rPr>
                        <a:t>möglich</a:t>
                      </a:r>
                      <a:endParaRPr lang="cs-CZ" dirty="0">
                        <a:solidFill>
                          <a:srgbClr val="14436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88414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>
                          <a:solidFill>
                            <a:srgbClr val="14436F"/>
                          </a:solidFill>
                        </a:rPr>
                        <a:t>Deutsch-Tschechischer</a:t>
                      </a:r>
                      <a:r>
                        <a:rPr lang="cs-CZ" dirty="0">
                          <a:solidFill>
                            <a:srgbClr val="14436F"/>
                          </a:solidFill>
                        </a:rPr>
                        <a:t> </a:t>
                      </a:r>
                      <a:r>
                        <a:rPr lang="cs-CZ" dirty="0" err="1">
                          <a:solidFill>
                            <a:srgbClr val="14436F"/>
                          </a:solidFill>
                        </a:rPr>
                        <a:t>Zukunftsfonds</a:t>
                      </a:r>
                      <a:endParaRPr lang="cs-CZ" dirty="0">
                        <a:solidFill>
                          <a:srgbClr val="14436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solidFill>
                            <a:srgbClr val="14436F"/>
                          </a:solidFill>
                        </a:rPr>
                        <a:t>650 € / 800 €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>
                          <a:solidFill>
                            <a:srgbClr val="14436F"/>
                          </a:solidFill>
                        </a:rPr>
                        <a:t>Januar</a:t>
                      </a:r>
                      <a:endParaRPr lang="cs-CZ" dirty="0">
                        <a:solidFill>
                          <a:srgbClr val="14436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31223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14436F"/>
                          </a:solidFill>
                        </a:rPr>
                        <a:t>GFPS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solidFill>
                            <a:srgbClr val="14436F"/>
                          </a:solidFill>
                        </a:rPr>
                        <a:t>430 €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>
                          <a:solidFill>
                            <a:srgbClr val="14436F"/>
                          </a:solidFill>
                        </a:rPr>
                        <a:t>April</a:t>
                      </a:r>
                      <a:r>
                        <a:rPr lang="cs-CZ" baseline="0" dirty="0">
                          <a:solidFill>
                            <a:srgbClr val="14436F"/>
                          </a:solidFill>
                        </a:rPr>
                        <a:t> </a:t>
                      </a:r>
                      <a:r>
                        <a:rPr lang="cs-CZ" baseline="0" dirty="0" err="1">
                          <a:solidFill>
                            <a:srgbClr val="14436F"/>
                          </a:solidFill>
                        </a:rPr>
                        <a:t>und</a:t>
                      </a:r>
                      <a:r>
                        <a:rPr lang="cs-CZ" baseline="0" dirty="0">
                          <a:solidFill>
                            <a:srgbClr val="14436F"/>
                          </a:solidFill>
                        </a:rPr>
                        <a:t> </a:t>
                      </a:r>
                      <a:r>
                        <a:rPr lang="cs-CZ" baseline="0" dirty="0" err="1">
                          <a:solidFill>
                            <a:srgbClr val="14436F"/>
                          </a:solidFill>
                        </a:rPr>
                        <a:t>Oktober</a:t>
                      </a:r>
                      <a:endParaRPr lang="cs-CZ" dirty="0">
                        <a:solidFill>
                          <a:srgbClr val="14436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298242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>
                          <a:solidFill>
                            <a:srgbClr val="14436F"/>
                          </a:solidFill>
                        </a:rPr>
                        <a:t>Metropolen</a:t>
                      </a:r>
                      <a:r>
                        <a:rPr lang="cs-CZ" dirty="0">
                          <a:solidFill>
                            <a:srgbClr val="14436F"/>
                          </a:solidFill>
                        </a:rPr>
                        <a:t> in </a:t>
                      </a:r>
                      <a:r>
                        <a:rPr lang="cs-CZ" dirty="0" err="1">
                          <a:solidFill>
                            <a:srgbClr val="14436F"/>
                          </a:solidFill>
                        </a:rPr>
                        <a:t>Osteuropa</a:t>
                      </a:r>
                      <a:r>
                        <a:rPr lang="cs-CZ" dirty="0">
                          <a:solidFill>
                            <a:srgbClr val="14436F"/>
                          </a:solidFill>
                        </a:rPr>
                        <a:t> (</a:t>
                      </a:r>
                      <a:r>
                        <a:rPr lang="cs-CZ" dirty="0" err="1">
                          <a:solidFill>
                            <a:srgbClr val="14436F"/>
                          </a:solidFill>
                        </a:rPr>
                        <a:t>Studienstiftung</a:t>
                      </a:r>
                      <a:r>
                        <a:rPr lang="cs-CZ" dirty="0">
                          <a:solidFill>
                            <a:srgbClr val="14436F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solidFill>
                            <a:srgbClr val="14436F"/>
                          </a:solidFill>
                        </a:rPr>
                        <a:t>1000 €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>
                          <a:solidFill>
                            <a:srgbClr val="14436F"/>
                          </a:solidFill>
                        </a:rPr>
                        <a:t>Februar</a:t>
                      </a:r>
                      <a:endParaRPr lang="cs-CZ" dirty="0">
                        <a:solidFill>
                          <a:srgbClr val="14436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89921583"/>
                  </a:ext>
                </a:extLst>
              </a:tr>
            </a:tbl>
          </a:graphicData>
        </a:graphic>
      </p:graphicFrame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153F-0EC9-4F4F-A1C3-D3AD38BA6781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159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/>
              <a:t>Praktika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153F-0EC9-4F4F-A1C3-D3AD38BA6781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143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Praktika in </a:t>
            </a:r>
            <a:r>
              <a:rPr lang="cs-CZ" dirty="0" err="1"/>
              <a:t>Tschechien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3000" y="2057400"/>
            <a:ext cx="10012680" cy="4038600"/>
          </a:xfrm>
        </p:spPr>
        <p:txBody>
          <a:bodyPr/>
          <a:lstStyle/>
          <a:p>
            <a:pPr marL="45720" indent="0">
              <a:buNone/>
            </a:pPr>
            <a:r>
              <a:rPr lang="cs-CZ" dirty="0" err="1"/>
              <a:t>Mit</a:t>
            </a:r>
            <a:r>
              <a:rPr lang="cs-CZ" dirty="0"/>
              <a:t> oder ohne </a:t>
            </a:r>
            <a:r>
              <a:rPr lang="cs-CZ" dirty="0" err="1"/>
              <a:t>Tschechischkenntnisse</a:t>
            </a:r>
            <a:r>
              <a:rPr lang="cs-CZ" dirty="0"/>
              <a:t> kann man in </a:t>
            </a:r>
            <a:r>
              <a:rPr lang="cs-CZ" dirty="0" err="1"/>
              <a:t>Tschechien</a:t>
            </a:r>
            <a:r>
              <a:rPr lang="cs-CZ" dirty="0"/>
              <a:t> </a:t>
            </a:r>
            <a:r>
              <a:rPr lang="cs-CZ" dirty="0" err="1"/>
              <a:t>erste</a:t>
            </a:r>
            <a:r>
              <a:rPr lang="de-DE" dirty="0"/>
              <a:t> Erfahrungen </a:t>
            </a:r>
            <a:r>
              <a:rPr lang="cs-CZ" dirty="0"/>
              <a:t>in der </a:t>
            </a:r>
            <a:r>
              <a:rPr lang="cs-CZ" dirty="0" err="1"/>
              <a:t>Arbeitswelt</a:t>
            </a:r>
            <a:r>
              <a:rPr lang="cs-CZ" dirty="0"/>
              <a:t> </a:t>
            </a:r>
            <a:r>
              <a:rPr lang="de-DE" dirty="0"/>
              <a:t>sammeln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Einblick</a:t>
            </a:r>
            <a:r>
              <a:rPr lang="cs-CZ" dirty="0"/>
              <a:t> in </a:t>
            </a:r>
            <a:r>
              <a:rPr lang="cs-CZ" dirty="0" err="1"/>
              <a:t>interne</a:t>
            </a:r>
            <a:r>
              <a:rPr lang="cs-CZ" dirty="0"/>
              <a:t> </a:t>
            </a:r>
            <a:r>
              <a:rPr lang="cs-CZ" dirty="0" err="1"/>
              <a:t>Strukturen</a:t>
            </a:r>
            <a:r>
              <a:rPr lang="cs-CZ" dirty="0"/>
              <a:t>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Abläufe</a:t>
            </a:r>
            <a:r>
              <a:rPr lang="cs-CZ" dirty="0"/>
              <a:t> </a:t>
            </a:r>
            <a:r>
              <a:rPr lang="cs-CZ" dirty="0" err="1"/>
              <a:t>bekommen</a:t>
            </a:r>
            <a:r>
              <a:rPr lang="cs-CZ" dirty="0"/>
              <a:t>.</a:t>
            </a:r>
          </a:p>
          <a:p>
            <a:pPr marL="45720" indent="0">
              <a:buNone/>
            </a:pPr>
            <a:endParaRPr lang="cs-CZ" dirty="0"/>
          </a:p>
          <a:p>
            <a:pPr marL="45720" indent="0">
              <a:buNone/>
            </a:pPr>
            <a:r>
              <a:rPr lang="cs-CZ" dirty="0" err="1">
                <a:solidFill>
                  <a:srgbClr val="14436F"/>
                </a:solidFill>
              </a:rPr>
              <a:t>Dauer</a:t>
            </a:r>
            <a:r>
              <a:rPr lang="cs-CZ" dirty="0">
                <a:solidFill>
                  <a:srgbClr val="14436F"/>
                </a:solidFill>
              </a:rPr>
              <a:t>:		1-3 </a:t>
            </a:r>
            <a:r>
              <a:rPr lang="cs-CZ" dirty="0" err="1">
                <a:solidFill>
                  <a:srgbClr val="14436F"/>
                </a:solidFill>
              </a:rPr>
              <a:t>Monate</a:t>
            </a:r>
            <a:endParaRPr lang="cs-CZ" dirty="0">
              <a:solidFill>
                <a:srgbClr val="14436F"/>
              </a:solidFill>
            </a:endParaRPr>
          </a:p>
          <a:p>
            <a:pPr marL="45720" indent="0">
              <a:buNone/>
            </a:pPr>
            <a:r>
              <a:rPr lang="cs-CZ" dirty="0" err="1">
                <a:solidFill>
                  <a:srgbClr val="14436F"/>
                </a:solidFill>
              </a:rPr>
              <a:t>Wo</a:t>
            </a:r>
            <a:r>
              <a:rPr lang="cs-CZ" dirty="0">
                <a:solidFill>
                  <a:srgbClr val="14436F"/>
                </a:solidFill>
              </a:rPr>
              <a:t>:		</a:t>
            </a:r>
            <a:r>
              <a:rPr lang="cs-CZ" dirty="0" err="1">
                <a:solidFill>
                  <a:srgbClr val="14436F"/>
                </a:solidFill>
              </a:rPr>
              <a:t>Firmen</a:t>
            </a:r>
            <a:r>
              <a:rPr lang="cs-CZ" dirty="0">
                <a:solidFill>
                  <a:srgbClr val="14436F"/>
                </a:solidFill>
              </a:rPr>
              <a:t>, </a:t>
            </a:r>
            <a:r>
              <a:rPr lang="cs-CZ" dirty="0" err="1">
                <a:solidFill>
                  <a:srgbClr val="14436F"/>
                </a:solidFill>
              </a:rPr>
              <a:t>Organisationen</a:t>
            </a:r>
            <a:r>
              <a:rPr lang="cs-CZ" dirty="0">
                <a:solidFill>
                  <a:srgbClr val="14436F"/>
                </a:solidFill>
              </a:rPr>
              <a:t>, Projekte</a:t>
            </a:r>
          </a:p>
          <a:p>
            <a:pPr marL="45720" indent="0">
              <a:buNone/>
            </a:pPr>
            <a:r>
              <a:rPr lang="cs-CZ" dirty="0">
                <a:solidFill>
                  <a:srgbClr val="14436F"/>
                </a:solidFill>
              </a:rPr>
              <a:t>Honorar: 	</a:t>
            </a:r>
            <a:r>
              <a:rPr lang="de-DE" dirty="0">
                <a:solidFill>
                  <a:srgbClr val="14436F"/>
                </a:solidFill>
              </a:rPr>
              <a:t>M</a:t>
            </a:r>
            <a:r>
              <a:rPr lang="cs-CZ" dirty="0">
                <a:solidFill>
                  <a:srgbClr val="14436F"/>
                </a:solidFill>
              </a:rPr>
              <a:t>eist unentgeltlich</a:t>
            </a:r>
          </a:p>
          <a:p>
            <a:pPr marL="45720" indent="0">
              <a:buNone/>
            </a:pPr>
            <a:r>
              <a:rPr lang="cs-CZ" dirty="0" err="1">
                <a:solidFill>
                  <a:srgbClr val="14436F"/>
                </a:solidFill>
              </a:rPr>
              <a:t>Kosten</a:t>
            </a:r>
            <a:r>
              <a:rPr lang="cs-CZ" dirty="0">
                <a:solidFill>
                  <a:srgbClr val="14436F"/>
                </a:solidFill>
              </a:rPr>
              <a:t>:	</a:t>
            </a:r>
            <a:r>
              <a:rPr lang="cs-CZ" dirty="0" err="1">
                <a:solidFill>
                  <a:srgbClr val="14436F"/>
                </a:solidFill>
              </a:rPr>
              <a:t>Unterkunft</a:t>
            </a:r>
            <a:r>
              <a:rPr lang="cs-CZ" dirty="0">
                <a:solidFill>
                  <a:srgbClr val="14436F"/>
                </a:solidFill>
              </a:rPr>
              <a:t>, </a:t>
            </a:r>
            <a:r>
              <a:rPr lang="cs-CZ" dirty="0" err="1">
                <a:solidFill>
                  <a:srgbClr val="14436F"/>
                </a:solidFill>
              </a:rPr>
              <a:t>Verpflegung</a:t>
            </a:r>
            <a:r>
              <a:rPr lang="cs-CZ" dirty="0">
                <a:solidFill>
                  <a:srgbClr val="14436F"/>
                </a:solidFill>
              </a:rPr>
              <a:t>, </a:t>
            </a:r>
            <a:r>
              <a:rPr lang="cs-CZ" dirty="0" err="1">
                <a:solidFill>
                  <a:srgbClr val="14436F"/>
                </a:solidFill>
              </a:rPr>
              <a:t>Reisekosten</a:t>
            </a:r>
            <a:r>
              <a:rPr lang="cs-CZ" dirty="0">
                <a:solidFill>
                  <a:srgbClr val="14436F"/>
                </a:solidFill>
              </a:rPr>
              <a:t> </a:t>
            </a:r>
            <a:r>
              <a:rPr lang="cs-CZ" dirty="0" err="1">
                <a:solidFill>
                  <a:srgbClr val="14436F"/>
                </a:solidFill>
              </a:rPr>
              <a:t>usw</a:t>
            </a:r>
            <a:r>
              <a:rPr lang="cs-CZ" dirty="0">
                <a:solidFill>
                  <a:srgbClr val="14436F"/>
                </a:solidFill>
              </a:rPr>
              <a:t>.</a:t>
            </a:r>
          </a:p>
          <a:p>
            <a:pPr marL="45720" indent="0">
              <a:buNone/>
            </a:pPr>
            <a:r>
              <a:rPr lang="cs-CZ" dirty="0" err="1">
                <a:solidFill>
                  <a:srgbClr val="14436F"/>
                </a:solidFill>
              </a:rPr>
              <a:t>Stipendien</a:t>
            </a:r>
            <a:r>
              <a:rPr lang="cs-CZ" dirty="0">
                <a:solidFill>
                  <a:srgbClr val="14436F"/>
                </a:solidFill>
              </a:rPr>
              <a:t>: 	BTHA, Erasmus+, GFPS </a:t>
            </a:r>
            <a:r>
              <a:rPr lang="cs-CZ" dirty="0" err="1">
                <a:solidFill>
                  <a:srgbClr val="14436F"/>
                </a:solidFill>
              </a:rPr>
              <a:t>usw</a:t>
            </a:r>
            <a:r>
              <a:rPr lang="cs-CZ" dirty="0">
                <a:solidFill>
                  <a:srgbClr val="14436F"/>
                </a:solidFill>
              </a:rPr>
              <a:t>.</a:t>
            </a:r>
          </a:p>
          <a:p>
            <a:pPr marL="45720" indent="0"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153F-0EC9-4F4F-A1C3-D3AD38BA6781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475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Praktika in </a:t>
            </a:r>
            <a:r>
              <a:rPr lang="cs-CZ" dirty="0" err="1"/>
              <a:t>Tschechien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06" y="3505581"/>
            <a:ext cx="2216872" cy="117050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387" y="4925958"/>
            <a:ext cx="1517545" cy="119447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30" b="32320"/>
          <a:stretch/>
        </p:blipFill>
        <p:spPr>
          <a:xfrm>
            <a:off x="3773629" y="4223461"/>
            <a:ext cx="3186747" cy="80624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58" y="5118553"/>
            <a:ext cx="1553783" cy="89472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346" y="3329906"/>
            <a:ext cx="1772564" cy="63750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238" y="1861602"/>
            <a:ext cx="2904744" cy="1283208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032" y="2007912"/>
            <a:ext cx="3817062" cy="757354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378" y="3040452"/>
            <a:ext cx="2469438" cy="740831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00" y="2075498"/>
            <a:ext cx="1863084" cy="879468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984" y="5541814"/>
            <a:ext cx="3069840" cy="4714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67" y="5308683"/>
            <a:ext cx="2307077" cy="704590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95" y="3396236"/>
            <a:ext cx="2515441" cy="1042777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153F-0EC9-4F4F-A1C3-D3AD38BA6781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074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AB2C1D0F-A76E-F125-8EAA-866C877414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688"/>
          <a:stretch/>
        </p:blipFill>
        <p:spPr>
          <a:xfrm>
            <a:off x="1986535" y="434909"/>
            <a:ext cx="8218930" cy="403655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7F4E89CB-6214-0213-6C4D-3BD0C8D8CF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835" b="15271"/>
          <a:stretch/>
        </p:blipFill>
        <p:spPr>
          <a:xfrm>
            <a:off x="1986534" y="4254400"/>
            <a:ext cx="8218931" cy="235288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439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Parlamentsstipendium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143000" y="2057398"/>
            <a:ext cx="9875520" cy="4422059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de-DE" dirty="0"/>
              <a:t>Das Abgeordnetenhaus des Parlaments der Tschechischen Republik bietet </a:t>
            </a:r>
            <a:r>
              <a:rPr lang="cs-CZ" dirty="0" err="1"/>
              <a:t>ein</a:t>
            </a:r>
            <a:r>
              <a:rPr lang="de-DE" dirty="0"/>
              <a:t> Stipendienprogramm</a:t>
            </a:r>
            <a:r>
              <a:rPr lang="cs-CZ" dirty="0"/>
              <a:t> </a:t>
            </a:r>
            <a:r>
              <a:rPr lang="de-DE" dirty="0"/>
              <a:t>für Studierende und Absolventen deutscher Universitäten</a:t>
            </a:r>
            <a:r>
              <a:rPr lang="cs-CZ" dirty="0"/>
              <a:t> </a:t>
            </a:r>
            <a:r>
              <a:rPr lang="cs-CZ" dirty="0" err="1"/>
              <a:t>an</a:t>
            </a:r>
            <a:r>
              <a:rPr lang="cs-CZ" dirty="0"/>
              <a:t>.</a:t>
            </a:r>
          </a:p>
          <a:p>
            <a:pPr marL="45720" indent="0">
              <a:buNone/>
            </a:pPr>
            <a:endParaRPr lang="cs-CZ" dirty="0"/>
          </a:p>
          <a:p>
            <a:pPr marL="45720" indent="0">
              <a:buNone/>
            </a:pPr>
            <a:r>
              <a:rPr lang="cs-CZ" dirty="0" err="1">
                <a:solidFill>
                  <a:srgbClr val="14436F"/>
                </a:solidFill>
              </a:rPr>
              <a:t>Für</a:t>
            </a:r>
            <a:r>
              <a:rPr lang="cs-CZ" dirty="0">
                <a:solidFill>
                  <a:srgbClr val="14436F"/>
                </a:solidFill>
              </a:rPr>
              <a:t> </a:t>
            </a:r>
            <a:r>
              <a:rPr lang="cs-CZ" dirty="0" err="1">
                <a:solidFill>
                  <a:srgbClr val="14436F"/>
                </a:solidFill>
              </a:rPr>
              <a:t>wen</a:t>
            </a:r>
            <a:r>
              <a:rPr lang="cs-CZ" dirty="0">
                <a:solidFill>
                  <a:srgbClr val="14436F"/>
                </a:solidFill>
              </a:rPr>
              <a:t>:		</a:t>
            </a:r>
            <a:r>
              <a:rPr lang="de-DE" dirty="0">
                <a:solidFill>
                  <a:srgbClr val="14436F"/>
                </a:solidFill>
              </a:rPr>
              <a:t> Studierende </a:t>
            </a:r>
            <a:r>
              <a:rPr lang="cs-CZ" dirty="0" err="1">
                <a:solidFill>
                  <a:srgbClr val="14436F"/>
                </a:solidFill>
              </a:rPr>
              <a:t>und</a:t>
            </a:r>
            <a:r>
              <a:rPr lang="cs-CZ" dirty="0">
                <a:solidFill>
                  <a:srgbClr val="14436F"/>
                </a:solidFill>
              </a:rPr>
              <a:t> </a:t>
            </a:r>
            <a:r>
              <a:rPr lang="cs-CZ" dirty="0" err="1">
                <a:solidFill>
                  <a:srgbClr val="14436F"/>
                </a:solidFill>
              </a:rPr>
              <a:t>Absolventen</a:t>
            </a:r>
            <a:r>
              <a:rPr lang="cs-CZ" dirty="0">
                <a:solidFill>
                  <a:srgbClr val="14436F"/>
                </a:solidFill>
              </a:rPr>
              <a:t> bis 30 </a:t>
            </a:r>
            <a:r>
              <a:rPr lang="cs-CZ" dirty="0" err="1">
                <a:solidFill>
                  <a:srgbClr val="14436F"/>
                </a:solidFill>
              </a:rPr>
              <a:t>Jahre</a:t>
            </a:r>
            <a:endParaRPr lang="cs-CZ" dirty="0">
              <a:solidFill>
                <a:srgbClr val="14436F"/>
              </a:solidFill>
            </a:endParaRPr>
          </a:p>
          <a:p>
            <a:pPr marL="45720" indent="0">
              <a:buNone/>
            </a:pPr>
            <a:r>
              <a:rPr lang="cs-CZ" dirty="0" err="1">
                <a:solidFill>
                  <a:srgbClr val="14436F"/>
                </a:solidFill>
              </a:rPr>
              <a:t>Wie</a:t>
            </a:r>
            <a:r>
              <a:rPr lang="cs-CZ" dirty="0">
                <a:solidFill>
                  <a:srgbClr val="14436F"/>
                </a:solidFill>
              </a:rPr>
              <a:t> </a:t>
            </a:r>
            <a:r>
              <a:rPr lang="cs-CZ" dirty="0" err="1">
                <a:solidFill>
                  <a:srgbClr val="14436F"/>
                </a:solidFill>
              </a:rPr>
              <a:t>lange</a:t>
            </a:r>
            <a:r>
              <a:rPr lang="cs-CZ" dirty="0">
                <a:solidFill>
                  <a:srgbClr val="14436F"/>
                </a:solidFill>
              </a:rPr>
              <a:t>:		2-3 </a:t>
            </a:r>
            <a:r>
              <a:rPr lang="cs-CZ" dirty="0" err="1">
                <a:solidFill>
                  <a:srgbClr val="14436F"/>
                </a:solidFill>
              </a:rPr>
              <a:t>Monate</a:t>
            </a:r>
            <a:r>
              <a:rPr lang="cs-CZ" dirty="0">
                <a:solidFill>
                  <a:srgbClr val="14436F"/>
                </a:solidFill>
              </a:rPr>
              <a:t> (</a:t>
            </a:r>
            <a:r>
              <a:rPr lang="cs-CZ" dirty="0" err="1">
                <a:solidFill>
                  <a:srgbClr val="14436F"/>
                </a:solidFill>
              </a:rPr>
              <a:t>im</a:t>
            </a:r>
            <a:r>
              <a:rPr lang="cs-CZ" dirty="0">
                <a:solidFill>
                  <a:srgbClr val="14436F"/>
                </a:solidFill>
              </a:rPr>
              <a:t> </a:t>
            </a:r>
            <a:r>
              <a:rPr lang="cs-CZ" dirty="0" err="1">
                <a:solidFill>
                  <a:srgbClr val="14436F"/>
                </a:solidFill>
              </a:rPr>
              <a:t>Herbst</a:t>
            </a:r>
            <a:r>
              <a:rPr lang="cs-CZ" dirty="0">
                <a:solidFill>
                  <a:srgbClr val="14436F"/>
                </a:solidFill>
              </a:rPr>
              <a:t>)</a:t>
            </a:r>
          </a:p>
          <a:p>
            <a:pPr marL="45720" indent="0">
              <a:buNone/>
            </a:pPr>
            <a:r>
              <a:rPr lang="cs-CZ" dirty="0" err="1">
                <a:solidFill>
                  <a:srgbClr val="14436F"/>
                </a:solidFill>
              </a:rPr>
              <a:t>Inhalte</a:t>
            </a:r>
            <a:r>
              <a:rPr lang="cs-CZ" dirty="0">
                <a:solidFill>
                  <a:srgbClr val="14436F"/>
                </a:solidFill>
              </a:rPr>
              <a:t>:		</a:t>
            </a:r>
            <a:r>
              <a:rPr lang="de-DE" dirty="0">
                <a:solidFill>
                  <a:srgbClr val="14436F"/>
                </a:solidFill>
              </a:rPr>
              <a:t> Arbeit in den Büros der Abgeordneten</a:t>
            </a:r>
            <a:r>
              <a:rPr lang="cs-CZ" dirty="0">
                <a:solidFill>
                  <a:srgbClr val="14436F"/>
                </a:solidFill>
              </a:rPr>
              <a:t> </a:t>
            </a:r>
            <a:r>
              <a:rPr lang="cs-CZ" dirty="0" err="1">
                <a:solidFill>
                  <a:srgbClr val="14436F"/>
                </a:solidFill>
              </a:rPr>
              <a:t>und</a:t>
            </a:r>
            <a:r>
              <a:rPr lang="cs-CZ" dirty="0">
                <a:solidFill>
                  <a:srgbClr val="14436F"/>
                </a:solidFill>
              </a:rPr>
              <a:t> Studium</a:t>
            </a:r>
          </a:p>
          <a:p>
            <a:pPr marL="45720" indent="0">
              <a:buNone/>
            </a:pPr>
            <a:r>
              <a:rPr lang="cs-CZ" dirty="0" err="1">
                <a:solidFill>
                  <a:srgbClr val="14436F"/>
                </a:solidFill>
              </a:rPr>
              <a:t>Voraussetzungen</a:t>
            </a:r>
            <a:r>
              <a:rPr lang="cs-CZ" dirty="0">
                <a:solidFill>
                  <a:srgbClr val="14436F"/>
                </a:solidFill>
              </a:rPr>
              <a:t>:	</a:t>
            </a:r>
            <a:r>
              <a:rPr lang="cs-CZ" dirty="0" err="1">
                <a:solidFill>
                  <a:srgbClr val="14436F"/>
                </a:solidFill>
              </a:rPr>
              <a:t>Bachelorabschluss</a:t>
            </a:r>
            <a:r>
              <a:rPr lang="cs-CZ" dirty="0">
                <a:solidFill>
                  <a:srgbClr val="14436F"/>
                </a:solidFill>
              </a:rPr>
              <a:t>, </a:t>
            </a:r>
            <a:r>
              <a:rPr lang="cs-CZ" dirty="0" err="1">
                <a:solidFill>
                  <a:srgbClr val="14436F"/>
                </a:solidFill>
              </a:rPr>
              <a:t>Tschechischkenntnisse</a:t>
            </a:r>
            <a:endParaRPr lang="cs-CZ" dirty="0">
              <a:solidFill>
                <a:srgbClr val="14436F"/>
              </a:solidFill>
            </a:endParaRPr>
          </a:p>
          <a:p>
            <a:pPr marL="45720" indent="0">
              <a:buNone/>
            </a:pPr>
            <a:r>
              <a:rPr lang="cs-CZ" dirty="0">
                <a:solidFill>
                  <a:srgbClr val="14436F"/>
                </a:solidFill>
              </a:rPr>
              <a:t>Stipendium:		440 €/</a:t>
            </a:r>
            <a:r>
              <a:rPr lang="cs-CZ" dirty="0" err="1">
                <a:solidFill>
                  <a:srgbClr val="14436F"/>
                </a:solidFill>
              </a:rPr>
              <a:t>Monat</a:t>
            </a:r>
            <a:r>
              <a:rPr lang="cs-CZ" dirty="0">
                <a:solidFill>
                  <a:srgbClr val="14436F"/>
                </a:solidFill>
              </a:rPr>
              <a:t> + </a:t>
            </a:r>
            <a:r>
              <a:rPr lang="cs-CZ" dirty="0" err="1">
                <a:solidFill>
                  <a:srgbClr val="14436F"/>
                </a:solidFill>
              </a:rPr>
              <a:t>kostenlose</a:t>
            </a:r>
            <a:r>
              <a:rPr lang="cs-CZ" dirty="0">
                <a:solidFill>
                  <a:srgbClr val="14436F"/>
                </a:solidFill>
              </a:rPr>
              <a:t> </a:t>
            </a:r>
            <a:r>
              <a:rPr lang="cs-CZ" dirty="0" err="1">
                <a:solidFill>
                  <a:srgbClr val="14436F"/>
                </a:solidFill>
              </a:rPr>
              <a:t>Unterkunft</a:t>
            </a:r>
            <a:endParaRPr lang="cs-CZ" dirty="0">
              <a:solidFill>
                <a:srgbClr val="14436F"/>
              </a:solidFill>
            </a:endParaRPr>
          </a:p>
          <a:p>
            <a:pPr marL="45720" indent="0">
              <a:buNone/>
            </a:pPr>
            <a:r>
              <a:rPr lang="cs-CZ" dirty="0" err="1">
                <a:solidFill>
                  <a:srgbClr val="14436F"/>
                </a:solidFill>
              </a:rPr>
              <a:t>Bewerbung</a:t>
            </a:r>
            <a:r>
              <a:rPr lang="cs-CZ" dirty="0">
                <a:solidFill>
                  <a:srgbClr val="14436F"/>
                </a:solidFill>
              </a:rPr>
              <a:t>: 		Juni </a:t>
            </a:r>
            <a:endParaRPr lang="de-DE" dirty="0">
              <a:solidFill>
                <a:srgbClr val="14436F"/>
              </a:solidFill>
            </a:endParaRPr>
          </a:p>
          <a:p>
            <a:pPr marL="45720" indent="0">
              <a:buNone/>
            </a:pPr>
            <a:r>
              <a:rPr lang="de-DE" i="1" dirty="0"/>
              <a:t>Abgeordnetenhaus des Parlaments der Tschechischen Republik</a:t>
            </a:r>
            <a:r>
              <a:rPr lang="cs-CZ" i="1" dirty="0"/>
              <a:t>, www.psp.cz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153F-0EC9-4F4F-A1C3-D3AD38BA6781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552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Nachbarsprache</a:t>
            </a:r>
            <a:r>
              <a:rPr lang="cs-CZ" b="1" dirty="0"/>
              <a:t> </a:t>
            </a:r>
            <a:r>
              <a:rPr lang="cs-CZ" dirty="0" err="1"/>
              <a:t>im</a:t>
            </a:r>
            <a:r>
              <a:rPr lang="cs-CZ" dirty="0"/>
              <a:t> O-Ton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3000" y="2057400"/>
            <a:ext cx="9872871" cy="4284406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de-DE" dirty="0"/>
              <a:t>Stipendienprogramm für Sprachassistenz im Nachbarland</a:t>
            </a:r>
            <a:r>
              <a:rPr lang="cs-CZ" dirty="0"/>
              <a:t>: Unterstützung bei Deutschunterricht an tschechischen Schulen </a:t>
            </a:r>
            <a:r>
              <a:rPr lang="de-DE" dirty="0"/>
              <a:t>durch</a:t>
            </a:r>
            <a:r>
              <a:rPr lang="cs-CZ" dirty="0"/>
              <a:t> Muttersprachler.</a:t>
            </a:r>
          </a:p>
          <a:p>
            <a:pPr marL="45720" indent="0">
              <a:buNone/>
            </a:pPr>
            <a:endParaRPr lang="cs-CZ" dirty="0"/>
          </a:p>
          <a:p>
            <a:pPr marL="45720" indent="0">
              <a:buNone/>
            </a:pPr>
            <a:r>
              <a:rPr lang="cs-CZ" dirty="0">
                <a:solidFill>
                  <a:srgbClr val="14436F"/>
                </a:solidFill>
              </a:rPr>
              <a:t>Für wen:		Studierende bis 29 Jahre</a:t>
            </a:r>
          </a:p>
          <a:p>
            <a:pPr marL="45720" indent="0">
              <a:buNone/>
            </a:pPr>
            <a:r>
              <a:rPr lang="cs-CZ" dirty="0" err="1">
                <a:solidFill>
                  <a:srgbClr val="14436F"/>
                </a:solidFill>
              </a:rPr>
              <a:t>Dauer</a:t>
            </a:r>
            <a:r>
              <a:rPr lang="cs-CZ" dirty="0">
                <a:solidFill>
                  <a:srgbClr val="14436F"/>
                </a:solidFill>
              </a:rPr>
              <a:t>:			3-10 </a:t>
            </a:r>
            <a:r>
              <a:rPr lang="cs-CZ" dirty="0" err="1">
                <a:solidFill>
                  <a:srgbClr val="14436F"/>
                </a:solidFill>
              </a:rPr>
              <a:t>Monate</a:t>
            </a:r>
            <a:endParaRPr lang="cs-CZ" dirty="0">
              <a:solidFill>
                <a:srgbClr val="14436F"/>
              </a:solidFill>
            </a:endParaRPr>
          </a:p>
          <a:p>
            <a:pPr marL="45720" indent="0">
              <a:buNone/>
            </a:pPr>
            <a:r>
              <a:rPr lang="de-DE" dirty="0">
                <a:solidFill>
                  <a:srgbClr val="14436F"/>
                </a:solidFill>
              </a:rPr>
              <a:t>Arbeitsumfang: </a:t>
            </a:r>
            <a:r>
              <a:rPr lang="cs-CZ" dirty="0">
                <a:solidFill>
                  <a:srgbClr val="14436F"/>
                </a:solidFill>
              </a:rPr>
              <a:t>	</a:t>
            </a:r>
            <a:r>
              <a:rPr lang="de-DE" dirty="0">
                <a:solidFill>
                  <a:srgbClr val="14436F"/>
                </a:solidFill>
              </a:rPr>
              <a:t>12 Unterrichtsstunden pro Woche</a:t>
            </a:r>
          </a:p>
          <a:p>
            <a:pPr marL="45720" indent="0">
              <a:buNone/>
            </a:pPr>
            <a:r>
              <a:rPr lang="de-DE" dirty="0">
                <a:solidFill>
                  <a:srgbClr val="14436F"/>
                </a:solidFill>
              </a:rPr>
              <a:t>Stipendium: </a:t>
            </a:r>
            <a:r>
              <a:rPr lang="cs-CZ" dirty="0">
                <a:solidFill>
                  <a:srgbClr val="14436F"/>
                </a:solidFill>
              </a:rPr>
              <a:t>		</a:t>
            </a:r>
            <a:r>
              <a:rPr lang="de-DE" dirty="0">
                <a:solidFill>
                  <a:srgbClr val="14436F"/>
                </a:solidFill>
              </a:rPr>
              <a:t>850 </a:t>
            </a:r>
            <a:r>
              <a:rPr lang="cs-CZ" dirty="0">
                <a:solidFill>
                  <a:srgbClr val="14436F"/>
                </a:solidFill>
              </a:rPr>
              <a:t>€/ </a:t>
            </a:r>
            <a:r>
              <a:rPr lang="de-DE" dirty="0">
                <a:solidFill>
                  <a:srgbClr val="14436F"/>
                </a:solidFill>
              </a:rPr>
              <a:t>Monat</a:t>
            </a:r>
            <a:endParaRPr lang="cs-CZ" dirty="0">
              <a:solidFill>
                <a:srgbClr val="14436F"/>
              </a:solidFill>
            </a:endParaRPr>
          </a:p>
          <a:p>
            <a:pPr marL="45720" indent="0">
              <a:buNone/>
            </a:pPr>
            <a:r>
              <a:rPr lang="cs-CZ" dirty="0" err="1">
                <a:solidFill>
                  <a:srgbClr val="14436F"/>
                </a:solidFill>
              </a:rPr>
              <a:t>Bewerbung</a:t>
            </a:r>
            <a:r>
              <a:rPr lang="cs-CZ" dirty="0">
                <a:solidFill>
                  <a:srgbClr val="14436F"/>
                </a:solidFill>
              </a:rPr>
              <a:t>: 		</a:t>
            </a:r>
            <a:r>
              <a:rPr lang="de-DE" dirty="0">
                <a:solidFill>
                  <a:srgbClr val="14436F"/>
                </a:solidFill>
              </a:rPr>
              <a:t>November und </a:t>
            </a:r>
            <a:r>
              <a:rPr lang="cs-CZ" dirty="0">
                <a:solidFill>
                  <a:srgbClr val="14436F"/>
                </a:solidFill>
              </a:rPr>
              <a:t>Mai</a:t>
            </a:r>
          </a:p>
          <a:p>
            <a:pPr marL="45720" indent="0">
              <a:buNone/>
            </a:pPr>
            <a:endParaRPr lang="de-DE" dirty="0"/>
          </a:p>
          <a:p>
            <a:pPr marL="45720" indent="0" algn="r">
              <a:buNone/>
            </a:pPr>
            <a:r>
              <a:rPr lang="cs-CZ" i="1" dirty="0"/>
              <a:t> </a:t>
            </a:r>
            <a:r>
              <a:rPr lang="cs-CZ" i="1" dirty="0" err="1"/>
              <a:t>Deutsch-Tschechischer</a:t>
            </a:r>
            <a:r>
              <a:rPr lang="cs-CZ" i="1" dirty="0"/>
              <a:t> </a:t>
            </a:r>
            <a:r>
              <a:rPr lang="cs-CZ" i="1" dirty="0" err="1"/>
              <a:t>Zukunftsfonds</a:t>
            </a:r>
            <a:r>
              <a:rPr lang="cs-CZ" i="1" dirty="0"/>
              <a:t>, www.fb.cz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153F-0EC9-4F4F-A1C3-D3AD38BA6781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982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Praktika in </a:t>
            </a:r>
            <a:r>
              <a:rPr lang="cs-CZ" dirty="0" err="1"/>
              <a:t>Deutschland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834" y="4178319"/>
            <a:ext cx="3060160" cy="171796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877" y="2813052"/>
            <a:ext cx="2574529" cy="91138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377" y="3951149"/>
            <a:ext cx="2532956" cy="102162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35" y="3268744"/>
            <a:ext cx="2394855" cy="58474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935" y="5199490"/>
            <a:ext cx="3631470" cy="74256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949" y="4379198"/>
            <a:ext cx="1207530" cy="1316208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8"/>
          <a:srcRect l="3235" t="8293" r="36911" b="68954"/>
          <a:stretch/>
        </p:blipFill>
        <p:spPr>
          <a:xfrm>
            <a:off x="1758607" y="1903649"/>
            <a:ext cx="4823040" cy="1031308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834" y="2104970"/>
            <a:ext cx="2556915" cy="1206991"/>
          </a:xfrm>
        </p:spPr>
      </p:pic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153F-0EC9-4F4F-A1C3-D3AD38BA6781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036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 err="1"/>
              <a:t>Tschechisch</a:t>
            </a:r>
            <a:endParaRPr lang="cs-CZ" sz="44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153F-0EC9-4F4F-A1C3-D3AD38BA6781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881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895" y="2542926"/>
            <a:ext cx="3338357" cy="3338357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82" y="4547543"/>
            <a:ext cx="2454163" cy="159871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450" y="2678912"/>
            <a:ext cx="2943730" cy="153319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990" y="965443"/>
            <a:ext cx="2289642" cy="171723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249" y="874356"/>
            <a:ext cx="2861121" cy="205643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92" y="965443"/>
            <a:ext cx="3213899" cy="241042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00953">
            <a:off x="869683" y="3952831"/>
            <a:ext cx="2082633" cy="1391893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841" y="4203998"/>
            <a:ext cx="2884313" cy="230933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490" y="2671614"/>
            <a:ext cx="1964795" cy="1579695"/>
          </a:xfrm>
          <a:prstGeom prst="rect">
            <a:avLst/>
          </a:prstGeo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153F-0EC9-4F4F-A1C3-D3AD38BA6781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071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Tschechisch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3594463" cy="4299858"/>
          </a:xfrm>
        </p:spPr>
        <p:txBody>
          <a:bodyPr>
            <a:normAutofit fontScale="92500" lnSpcReduction="20000"/>
          </a:bodyPr>
          <a:lstStyle/>
          <a:p>
            <a:pPr marL="45720" indent="0" algn="r">
              <a:buNone/>
            </a:pPr>
            <a:r>
              <a:rPr lang="de-DE" dirty="0"/>
              <a:t>H</a:t>
            </a:r>
            <a:r>
              <a:rPr lang="cs-CZ" dirty="0"/>
              <a:t>allo</a:t>
            </a:r>
          </a:p>
          <a:p>
            <a:pPr marL="45720" indent="0" algn="r">
              <a:buNone/>
            </a:pPr>
            <a:r>
              <a:rPr lang="cs-CZ" dirty="0" err="1"/>
              <a:t>Wie</a:t>
            </a:r>
            <a:r>
              <a:rPr lang="cs-CZ" dirty="0"/>
              <a:t> </a:t>
            </a:r>
            <a:r>
              <a:rPr lang="cs-CZ" dirty="0" err="1"/>
              <a:t>geht‘s</a:t>
            </a:r>
            <a:r>
              <a:rPr lang="cs-CZ" dirty="0"/>
              <a:t>?</a:t>
            </a:r>
          </a:p>
          <a:p>
            <a:pPr marL="45720" indent="0" algn="r">
              <a:buNone/>
            </a:pPr>
            <a:r>
              <a:rPr lang="de-DE" dirty="0"/>
              <a:t>J</a:t>
            </a:r>
            <a:r>
              <a:rPr lang="cs-CZ" dirty="0"/>
              <a:t>a</a:t>
            </a:r>
          </a:p>
          <a:p>
            <a:pPr marL="45720" indent="0" algn="r">
              <a:buNone/>
            </a:pPr>
            <a:r>
              <a:rPr lang="de-DE" dirty="0"/>
              <a:t>N</a:t>
            </a:r>
            <a:r>
              <a:rPr lang="cs-CZ" dirty="0"/>
              <a:t>ein </a:t>
            </a:r>
          </a:p>
          <a:p>
            <a:pPr marL="45720" indent="0" algn="r">
              <a:buNone/>
            </a:pPr>
            <a:r>
              <a:rPr lang="cs-CZ" dirty="0" err="1"/>
              <a:t>Danke</a:t>
            </a:r>
            <a:endParaRPr lang="cs-CZ" dirty="0"/>
          </a:p>
          <a:p>
            <a:pPr marL="45720" indent="0" algn="r">
              <a:buNone/>
            </a:pPr>
            <a:r>
              <a:rPr lang="cs-CZ" dirty="0" err="1"/>
              <a:t>Bitte</a:t>
            </a:r>
            <a:endParaRPr lang="cs-CZ" dirty="0"/>
          </a:p>
          <a:p>
            <a:pPr marL="45720" indent="0" algn="r">
              <a:buNone/>
            </a:pPr>
            <a:r>
              <a:rPr lang="cs-CZ" dirty="0" err="1"/>
              <a:t>Brot</a:t>
            </a:r>
            <a:endParaRPr lang="cs-CZ" dirty="0"/>
          </a:p>
          <a:p>
            <a:pPr marL="45720" indent="0" algn="r">
              <a:buNone/>
            </a:pPr>
            <a:r>
              <a:rPr lang="cs-CZ" dirty="0" err="1"/>
              <a:t>Bier</a:t>
            </a:r>
            <a:endParaRPr lang="cs-CZ" dirty="0"/>
          </a:p>
          <a:p>
            <a:pPr marL="45720" indent="0" algn="r">
              <a:buNone/>
            </a:pPr>
            <a:r>
              <a:rPr lang="cs-CZ" dirty="0"/>
              <a:t>Prost</a:t>
            </a:r>
          </a:p>
          <a:p>
            <a:pPr marL="45720" indent="0" algn="r">
              <a:buNone/>
            </a:pPr>
            <a:r>
              <a:rPr lang="cs-CZ" dirty="0" err="1"/>
              <a:t>Mahlzeit</a:t>
            </a:r>
            <a:endParaRPr lang="cs-CZ" dirty="0"/>
          </a:p>
          <a:p>
            <a:pPr marL="45720" indent="0" algn="r">
              <a:buNone/>
            </a:pPr>
            <a:r>
              <a:rPr lang="cs-CZ" dirty="0" err="1"/>
              <a:t>Auf</a:t>
            </a:r>
            <a:r>
              <a:rPr lang="cs-CZ" dirty="0"/>
              <a:t> </a:t>
            </a:r>
            <a:r>
              <a:rPr lang="cs-CZ" dirty="0" err="1"/>
              <a:t>Wiedersehen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72594" y="2057399"/>
            <a:ext cx="6049898" cy="4299857"/>
          </a:xfrm>
        </p:spPr>
        <p:txBody>
          <a:bodyPr>
            <a:normAutofit fontScale="92500" lnSpcReduction="20000"/>
          </a:bodyPr>
          <a:lstStyle/>
          <a:p>
            <a:pPr marL="45720" indent="0">
              <a:buNone/>
            </a:pPr>
            <a:r>
              <a:rPr lang="cs-CZ" dirty="0">
                <a:solidFill>
                  <a:srgbClr val="14436F"/>
                </a:solidFill>
              </a:rPr>
              <a:t>ahoj</a:t>
            </a:r>
            <a:r>
              <a:rPr lang="cs-CZ" dirty="0"/>
              <a:t>		[a-hoj]</a:t>
            </a:r>
          </a:p>
          <a:p>
            <a:pPr marL="45720" indent="0">
              <a:buNone/>
            </a:pPr>
            <a:r>
              <a:rPr lang="cs-CZ" dirty="0">
                <a:solidFill>
                  <a:srgbClr val="14436F"/>
                </a:solidFill>
              </a:rPr>
              <a:t>Jak se máš? </a:t>
            </a:r>
            <a:r>
              <a:rPr lang="en-US" dirty="0"/>
              <a:t>	</a:t>
            </a:r>
            <a:r>
              <a:rPr lang="cs-CZ" dirty="0"/>
              <a:t>[</a:t>
            </a:r>
            <a:r>
              <a:rPr lang="cs-CZ" dirty="0" err="1"/>
              <a:t>yak</a:t>
            </a:r>
            <a:r>
              <a:rPr lang="cs-CZ" dirty="0"/>
              <a:t> </a:t>
            </a:r>
            <a:r>
              <a:rPr lang="de-DE" dirty="0"/>
              <a:t>ß</a:t>
            </a:r>
            <a:r>
              <a:rPr lang="en-US" dirty="0"/>
              <a:t>e mash</a:t>
            </a:r>
            <a:r>
              <a:rPr lang="cs-CZ" dirty="0"/>
              <a:t>]</a:t>
            </a:r>
          </a:p>
          <a:p>
            <a:pPr marL="45720" indent="0">
              <a:buNone/>
            </a:pPr>
            <a:r>
              <a:rPr lang="cs-CZ" dirty="0">
                <a:solidFill>
                  <a:srgbClr val="14436F"/>
                </a:solidFill>
              </a:rPr>
              <a:t>ano</a:t>
            </a:r>
            <a:r>
              <a:rPr lang="en-US" dirty="0"/>
              <a:t>		</a:t>
            </a:r>
            <a:r>
              <a:rPr lang="cs-CZ" dirty="0"/>
              <a:t>[</a:t>
            </a:r>
            <a:r>
              <a:rPr lang="en-US" dirty="0"/>
              <a:t>anno</a:t>
            </a:r>
            <a:r>
              <a:rPr lang="cs-CZ" dirty="0"/>
              <a:t>]</a:t>
            </a:r>
          </a:p>
          <a:p>
            <a:pPr marL="45720" indent="0">
              <a:buNone/>
            </a:pPr>
            <a:r>
              <a:rPr lang="cs-CZ" dirty="0">
                <a:solidFill>
                  <a:srgbClr val="14436F"/>
                </a:solidFill>
              </a:rPr>
              <a:t>ne</a:t>
            </a:r>
            <a:r>
              <a:rPr lang="cs-CZ" dirty="0"/>
              <a:t>		[</a:t>
            </a:r>
            <a:r>
              <a:rPr lang="en-US" dirty="0"/>
              <a:t>n</a:t>
            </a:r>
            <a:r>
              <a:rPr lang="cs-CZ" dirty="0"/>
              <a:t>ä]</a:t>
            </a:r>
          </a:p>
          <a:p>
            <a:pPr marL="45720" indent="0">
              <a:buNone/>
            </a:pPr>
            <a:r>
              <a:rPr lang="cs-CZ" dirty="0">
                <a:solidFill>
                  <a:srgbClr val="14436F"/>
                </a:solidFill>
              </a:rPr>
              <a:t>děkuji</a:t>
            </a:r>
            <a:r>
              <a:rPr lang="cs-CZ" dirty="0"/>
              <a:t>		[</a:t>
            </a:r>
            <a:r>
              <a:rPr lang="cs-CZ" dirty="0" err="1"/>
              <a:t>djeckui</a:t>
            </a:r>
            <a:r>
              <a:rPr lang="cs-CZ" dirty="0"/>
              <a:t>]</a:t>
            </a:r>
          </a:p>
          <a:p>
            <a:pPr marL="45720" indent="0">
              <a:buNone/>
            </a:pPr>
            <a:r>
              <a:rPr lang="cs-CZ" dirty="0">
                <a:solidFill>
                  <a:srgbClr val="14436F"/>
                </a:solidFill>
              </a:rPr>
              <a:t>prosím	</a:t>
            </a:r>
            <a:r>
              <a:rPr lang="cs-CZ" dirty="0"/>
              <a:t>	[</a:t>
            </a:r>
            <a:r>
              <a:rPr lang="cs-CZ" dirty="0" err="1"/>
              <a:t>prossihm</a:t>
            </a:r>
            <a:r>
              <a:rPr lang="cs-CZ" dirty="0"/>
              <a:t>]</a:t>
            </a:r>
          </a:p>
          <a:p>
            <a:pPr marL="45720" indent="0">
              <a:buNone/>
            </a:pPr>
            <a:r>
              <a:rPr lang="cs-CZ" dirty="0">
                <a:solidFill>
                  <a:srgbClr val="14436F"/>
                </a:solidFill>
              </a:rPr>
              <a:t>chleba</a:t>
            </a:r>
            <a:r>
              <a:rPr lang="cs-CZ" dirty="0"/>
              <a:t>		[chleba]</a:t>
            </a:r>
          </a:p>
          <a:p>
            <a:pPr marL="45720" indent="0">
              <a:buNone/>
            </a:pPr>
            <a:r>
              <a:rPr lang="cs-CZ" dirty="0">
                <a:solidFill>
                  <a:srgbClr val="14436F"/>
                </a:solidFill>
              </a:rPr>
              <a:t>pivo</a:t>
            </a:r>
            <a:r>
              <a:rPr lang="cs-CZ" dirty="0"/>
              <a:t>		[</a:t>
            </a:r>
            <a:r>
              <a:rPr lang="cs-CZ" dirty="0" err="1"/>
              <a:t>piwwo</a:t>
            </a:r>
            <a:r>
              <a:rPr lang="cs-CZ" dirty="0"/>
              <a:t>]</a:t>
            </a:r>
          </a:p>
          <a:p>
            <a:pPr marL="45720" indent="0">
              <a:buNone/>
            </a:pPr>
            <a:r>
              <a:rPr lang="cs-CZ" dirty="0">
                <a:solidFill>
                  <a:srgbClr val="14436F"/>
                </a:solidFill>
              </a:rPr>
              <a:t>na zdraví</a:t>
            </a:r>
            <a:r>
              <a:rPr lang="cs-CZ" dirty="0"/>
              <a:t>	[</a:t>
            </a:r>
            <a:r>
              <a:rPr lang="cs-CZ" dirty="0" err="1"/>
              <a:t>nasdrawwih</a:t>
            </a:r>
            <a:r>
              <a:rPr lang="cs-CZ" dirty="0"/>
              <a:t>]</a:t>
            </a:r>
          </a:p>
          <a:p>
            <a:pPr marL="45720" indent="0">
              <a:buNone/>
            </a:pPr>
            <a:r>
              <a:rPr lang="cs-CZ" dirty="0">
                <a:solidFill>
                  <a:srgbClr val="14436F"/>
                </a:solidFill>
              </a:rPr>
              <a:t>dobrou chuť</a:t>
            </a:r>
            <a:r>
              <a:rPr lang="cs-CZ" dirty="0"/>
              <a:t>	[</a:t>
            </a:r>
            <a:r>
              <a:rPr lang="cs-CZ" dirty="0" err="1"/>
              <a:t>dobbrohu</a:t>
            </a:r>
            <a:r>
              <a:rPr lang="cs-CZ" dirty="0"/>
              <a:t> </a:t>
            </a:r>
            <a:r>
              <a:rPr lang="cs-CZ" dirty="0" err="1"/>
              <a:t>chutj</a:t>
            </a:r>
            <a:r>
              <a:rPr lang="cs-CZ" dirty="0"/>
              <a:t>]</a:t>
            </a:r>
          </a:p>
          <a:p>
            <a:pPr marL="45720" indent="0">
              <a:buNone/>
            </a:pPr>
            <a:r>
              <a:rPr lang="cs-CZ" dirty="0">
                <a:solidFill>
                  <a:srgbClr val="14436F"/>
                </a:solidFill>
              </a:rPr>
              <a:t>na shledanou</a:t>
            </a:r>
            <a:r>
              <a:rPr lang="cs-CZ" dirty="0"/>
              <a:t>	[</a:t>
            </a:r>
            <a:r>
              <a:rPr lang="cs-CZ" dirty="0" err="1"/>
              <a:t>nass-chleddannou</a:t>
            </a:r>
            <a:r>
              <a:rPr lang="cs-CZ" dirty="0"/>
              <a:t>]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153F-0EC9-4F4F-A1C3-D3AD38BA6781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701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Tipps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spcBef>
                <a:spcPts val="600"/>
              </a:spcBef>
              <a:buNone/>
            </a:pPr>
            <a:r>
              <a:rPr lang="cs-CZ" sz="2000" b="1" dirty="0" err="1">
                <a:solidFill>
                  <a:srgbClr val="14436F"/>
                </a:solidFill>
              </a:rPr>
              <a:t>Tschechisch</a:t>
            </a:r>
            <a:r>
              <a:rPr lang="cs-CZ" sz="2000" b="1" dirty="0">
                <a:solidFill>
                  <a:srgbClr val="14436F"/>
                </a:solidFill>
              </a:rPr>
              <a:t> </a:t>
            </a:r>
            <a:r>
              <a:rPr lang="cs-CZ" sz="2000" b="1" dirty="0" err="1">
                <a:solidFill>
                  <a:srgbClr val="14436F"/>
                </a:solidFill>
              </a:rPr>
              <a:t>lernen</a:t>
            </a:r>
            <a:endParaRPr lang="cs-CZ" sz="2000" b="1" dirty="0">
              <a:solidFill>
                <a:srgbClr val="14436F"/>
              </a:solidFill>
            </a:endParaRPr>
          </a:p>
          <a:p>
            <a:pPr>
              <a:spcBef>
                <a:spcPts val="600"/>
              </a:spcBef>
            </a:pPr>
            <a:r>
              <a:rPr lang="cs-CZ" sz="2000" dirty="0" err="1">
                <a:solidFill>
                  <a:srgbClr val="14436F"/>
                </a:solidFill>
              </a:rPr>
              <a:t>Tschechisch</a:t>
            </a:r>
            <a:r>
              <a:rPr lang="cs-CZ" sz="2000" dirty="0">
                <a:solidFill>
                  <a:srgbClr val="14436F"/>
                </a:solidFill>
              </a:rPr>
              <a:t> in 100 </a:t>
            </a:r>
            <a:r>
              <a:rPr lang="cs-CZ" sz="2000" dirty="0" err="1">
                <a:solidFill>
                  <a:srgbClr val="14436F"/>
                </a:solidFill>
              </a:rPr>
              <a:t>Sekunden</a:t>
            </a:r>
            <a:r>
              <a:rPr lang="cs-CZ" sz="2000" dirty="0">
                <a:solidFill>
                  <a:srgbClr val="14436F"/>
                </a:solidFill>
              </a:rPr>
              <a:t> 	 www.100sekunden.eu</a:t>
            </a:r>
          </a:p>
          <a:p>
            <a:pPr>
              <a:spcBef>
                <a:spcPts val="600"/>
              </a:spcBef>
            </a:pPr>
            <a:r>
              <a:rPr lang="cs-CZ" sz="2000" dirty="0" err="1">
                <a:solidFill>
                  <a:srgbClr val="14436F"/>
                </a:solidFill>
              </a:rPr>
              <a:t>Tschechisch</a:t>
            </a:r>
            <a:r>
              <a:rPr lang="cs-CZ" sz="2000" dirty="0">
                <a:solidFill>
                  <a:srgbClr val="14436F"/>
                </a:solidFill>
              </a:rPr>
              <a:t> </a:t>
            </a:r>
            <a:r>
              <a:rPr lang="cs-CZ" sz="2000" dirty="0" err="1">
                <a:solidFill>
                  <a:srgbClr val="14436F"/>
                </a:solidFill>
              </a:rPr>
              <a:t>lernen</a:t>
            </a:r>
            <a:r>
              <a:rPr lang="cs-CZ" sz="2000" dirty="0">
                <a:solidFill>
                  <a:srgbClr val="14436F"/>
                </a:solidFill>
              </a:rPr>
              <a:t> online	www.tschechisch-lernen.at</a:t>
            </a:r>
          </a:p>
          <a:p>
            <a:pPr>
              <a:spcBef>
                <a:spcPts val="600"/>
              </a:spcBef>
            </a:pPr>
            <a:r>
              <a:rPr lang="cs-CZ" sz="2000" dirty="0">
                <a:solidFill>
                  <a:srgbClr val="14436F"/>
                </a:solidFill>
              </a:rPr>
              <a:t>Zoom „Konverzační klub“ der </a:t>
            </a:r>
            <a:r>
              <a:rPr lang="cs-CZ" sz="2000" dirty="0" err="1">
                <a:solidFill>
                  <a:srgbClr val="14436F"/>
                </a:solidFill>
              </a:rPr>
              <a:t>Tschechischen</a:t>
            </a:r>
            <a:r>
              <a:rPr lang="cs-CZ" sz="2000" dirty="0">
                <a:solidFill>
                  <a:srgbClr val="14436F"/>
                </a:solidFill>
              </a:rPr>
              <a:t> </a:t>
            </a:r>
            <a:r>
              <a:rPr lang="cs-CZ" sz="2000" dirty="0" err="1">
                <a:solidFill>
                  <a:srgbClr val="14436F"/>
                </a:solidFill>
              </a:rPr>
              <a:t>Zentren</a:t>
            </a:r>
            <a:endParaRPr lang="cs-CZ" sz="2000" dirty="0">
              <a:solidFill>
                <a:srgbClr val="14436F"/>
              </a:solidFill>
            </a:endParaRPr>
          </a:p>
          <a:p>
            <a:pPr marL="45720" indent="0">
              <a:spcBef>
                <a:spcPts val="600"/>
              </a:spcBef>
              <a:buNone/>
            </a:pPr>
            <a:endParaRPr lang="cs-CZ" sz="2000" dirty="0">
              <a:solidFill>
                <a:srgbClr val="14436F"/>
              </a:solidFill>
            </a:endParaRPr>
          </a:p>
          <a:p>
            <a:pPr marL="45720" indent="0">
              <a:spcBef>
                <a:spcPts val="600"/>
              </a:spcBef>
              <a:buNone/>
            </a:pPr>
            <a:r>
              <a:rPr lang="cs-CZ" sz="2000" b="1" dirty="0" err="1">
                <a:solidFill>
                  <a:srgbClr val="14436F"/>
                </a:solidFill>
              </a:rPr>
              <a:t>Info</a:t>
            </a:r>
            <a:r>
              <a:rPr lang="cs-CZ" sz="2000" b="1" dirty="0">
                <a:solidFill>
                  <a:srgbClr val="14436F"/>
                </a:solidFill>
              </a:rPr>
              <a:t> </a:t>
            </a:r>
            <a:r>
              <a:rPr lang="cs-CZ" sz="2000" b="1" dirty="0" err="1">
                <a:solidFill>
                  <a:srgbClr val="14436F"/>
                </a:solidFill>
              </a:rPr>
              <a:t>über</a:t>
            </a:r>
            <a:r>
              <a:rPr lang="cs-CZ" sz="2000" b="1" dirty="0">
                <a:solidFill>
                  <a:srgbClr val="14436F"/>
                </a:solidFill>
              </a:rPr>
              <a:t> </a:t>
            </a:r>
            <a:r>
              <a:rPr lang="cs-CZ" sz="2000" b="1" dirty="0" err="1">
                <a:solidFill>
                  <a:srgbClr val="14436F"/>
                </a:solidFill>
              </a:rPr>
              <a:t>Tschechien</a:t>
            </a:r>
            <a:endParaRPr lang="cs-CZ" sz="2000" b="1" dirty="0">
              <a:solidFill>
                <a:srgbClr val="14436F"/>
              </a:solidFill>
            </a:endParaRPr>
          </a:p>
          <a:p>
            <a:pPr>
              <a:spcBef>
                <a:spcPts val="600"/>
              </a:spcBef>
            </a:pPr>
            <a:r>
              <a:rPr lang="cs-CZ" sz="2000" dirty="0" err="1">
                <a:solidFill>
                  <a:srgbClr val="14436F"/>
                </a:solidFill>
              </a:rPr>
              <a:t>Radio</a:t>
            </a:r>
            <a:r>
              <a:rPr lang="cs-CZ" sz="2000" dirty="0">
                <a:solidFill>
                  <a:srgbClr val="14436F"/>
                </a:solidFill>
              </a:rPr>
              <a:t> Prag International	www.deutsch.radio.cz</a:t>
            </a:r>
          </a:p>
          <a:p>
            <a:pPr>
              <a:spcBef>
                <a:spcPts val="600"/>
              </a:spcBef>
            </a:pPr>
            <a:r>
              <a:rPr lang="cs-CZ" sz="2000" dirty="0">
                <a:solidFill>
                  <a:srgbClr val="14436F"/>
                </a:solidFill>
              </a:rPr>
              <a:t>Expats.cz			www.expats.cz</a:t>
            </a:r>
          </a:p>
          <a:p>
            <a:pPr>
              <a:spcBef>
                <a:spcPts val="600"/>
              </a:spcBef>
            </a:pPr>
            <a:r>
              <a:rPr lang="cs-CZ" sz="2000" dirty="0" err="1">
                <a:solidFill>
                  <a:srgbClr val="14436F"/>
                </a:solidFill>
              </a:rPr>
              <a:t>Honest</a:t>
            </a:r>
            <a:r>
              <a:rPr lang="cs-CZ" sz="2000" dirty="0">
                <a:solidFill>
                  <a:srgbClr val="14436F"/>
                </a:solidFill>
              </a:rPr>
              <a:t> </a:t>
            </a:r>
            <a:r>
              <a:rPr lang="cs-CZ" sz="2000" dirty="0" err="1">
                <a:solidFill>
                  <a:srgbClr val="14436F"/>
                </a:solidFill>
              </a:rPr>
              <a:t>Guide</a:t>
            </a:r>
            <a:r>
              <a:rPr lang="cs-CZ" sz="2000" dirty="0">
                <a:solidFill>
                  <a:srgbClr val="14436F"/>
                </a:solidFill>
              </a:rPr>
              <a:t>			www.youtube.com/c/HONESTGUIDE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cs-CZ" sz="1400" dirty="0">
              <a:solidFill>
                <a:srgbClr val="14436F"/>
              </a:solidFill>
            </a:endParaRPr>
          </a:p>
          <a:p>
            <a:pPr marL="45720" indent="0">
              <a:buNone/>
            </a:pPr>
            <a:r>
              <a:rPr lang="cs-CZ" sz="2000" b="1" dirty="0" err="1">
                <a:solidFill>
                  <a:srgbClr val="14436F"/>
                </a:solidFill>
              </a:rPr>
              <a:t>Unterkunft</a:t>
            </a:r>
            <a:r>
              <a:rPr lang="cs-CZ" sz="2000" b="1" dirty="0">
                <a:solidFill>
                  <a:srgbClr val="14436F"/>
                </a:solidFill>
              </a:rPr>
              <a:t> </a:t>
            </a:r>
            <a:r>
              <a:rPr lang="cs-CZ" sz="2000" b="1" dirty="0" err="1">
                <a:solidFill>
                  <a:srgbClr val="14436F"/>
                </a:solidFill>
              </a:rPr>
              <a:t>finden</a:t>
            </a:r>
            <a:r>
              <a:rPr lang="cs-CZ" sz="2000" b="1" dirty="0">
                <a:solidFill>
                  <a:srgbClr val="14436F"/>
                </a:solidFill>
              </a:rPr>
              <a:t>? </a:t>
            </a:r>
            <a:r>
              <a:rPr lang="cs-CZ" sz="2000" dirty="0">
                <a:solidFill>
                  <a:srgbClr val="14436F"/>
                </a:solidFill>
              </a:rPr>
              <a:t>		</a:t>
            </a:r>
            <a:r>
              <a:rPr lang="cs-CZ" sz="2000" dirty="0" err="1">
                <a:solidFill>
                  <a:srgbClr val="14436F"/>
                </a:solidFill>
              </a:rPr>
              <a:t>Facebook-Gruppen</a:t>
            </a:r>
            <a:r>
              <a:rPr lang="cs-CZ" sz="2000" dirty="0">
                <a:solidFill>
                  <a:srgbClr val="14436F"/>
                </a:solidFill>
              </a:rPr>
              <a:t> oder </a:t>
            </a:r>
            <a:r>
              <a:rPr lang="cs-CZ" sz="2000" dirty="0" err="1">
                <a:solidFill>
                  <a:srgbClr val="14436F"/>
                </a:solidFill>
              </a:rPr>
              <a:t>AirBnb</a:t>
            </a:r>
            <a:endParaRPr lang="cs-CZ" sz="2000" dirty="0">
              <a:solidFill>
                <a:srgbClr val="14436F"/>
              </a:solidFill>
            </a:endParaRPr>
          </a:p>
          <a:p>
            <a:endParaRPr lang="cs-CZ" dirty="0">
              <a:solidFill>
                <a:srgbClr val="14436F"/>
              </a:solidFill>
            </a:endParaRPr>
          </a:p>
          <a:p>
            <a:endParaRPr lang="cs-CZ" dirty="0">
              <a:solidFill>
                <a:srgbClr val="14436F"/>
              </a:solidFill>
            </a:endParaRPr>
          </a:p>
          <a:p>
            <a:endParaRPr lang="cs-CZ" dirty="0">
              <a:solidFill>
                <a:srgbClr val="14436F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153F-0EC9-4F4F-A1C3-D3AD38BA6781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729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Feedback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863" y="1559174"/>
            <a:ext cx="4667794" cy="4667794"/>
          </a:xfr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153F-0EC9-4F4F-A1C3-D3AD38BA6781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102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cs-CZ" sz="4400" dirty="0"/>
              <a:t>Děkuji!</a:t>
            </a:r>
          </a:p>
          <a:p>
            <a:pPr marL="45720" indent="0" algn="ctr">
              <a:buNone/>
            </a:pPr>
            <a:endParaRPr lang="cs-CZ" sz="2000" dirty="0"/>
          </a:p>
          <a:p>
            <a:pPr marL="45720" indent="0" algn="ctr">
              <a:buNone/>
            </a:pPr>
            <a:r>
              <a:rPr lang="cs-CZ" sz="3200" b="1" dirty="0" err="1">
                <a:solidFill>
                  <a:srgbClr val="14436F"/>
                </a:solidFill>
              </a:rPr>
              <a:t>czechin</a:t>
            </a:r>
            <a:r>
              <a:rPr lang="cs-CZ" sz="3200" b="1" dirty="0">
                <a:solidFill>
                  <a:srgbClr val="14436F"/>
                </a:solidFill>
              </a:rPr>
              <a:t>@</a:t>
            </a:r>
            <a:r>
              <a:rPr lang="de-DE" sz="3200" b="1" dirty="0">
                <a:solidFill>
                  <a:srgbClr val="14436F"/>
                </a:solidFill>
              </a:rPr>
              <a:t>dtjf.de</a:t>
            </a:r>
            <a:endParaRPr lang="cs-CZ" sz="3200" b="1" dirty="0">
              <a:solidFill>
                <a:srgbClr val="14436F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57" y="4515612"/>
            <a:ext cx="3529903" cy="1580388"/>
          </a:xfrm>
          <a:prstGeom prst="rect">
            <a:avLst/>
          </a:prstGeo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153F-0EC9-4F4F-A1C3-D3AD38BA6781}" type="slidenum">
              <a:rPr lang="cs-CZ" smtClean="0"/>
              <a:t>48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667" y="4365506"/>
            <a:ext cx="3278786" cy="188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21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B0F0"/>
                </a:solidFill>
              </a:rPr>
              <a:t>Handout</a:t>
            </a:r>
            <a:endParaRPr lang="cs-CZ" dirty="0">
              <a:solidFill>
                <a:srgbClr val="00B0F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7515" r="17554" b="9814"/>
          <a:stretch/>
        </p:blipFill>
        <p:spPr bwMode="auto">
          <a:xfrm>
            <a:off x="4886738" y="549966"/>
            <a:ext cx="4454134" cy="6235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55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3000" y="881266"/>
            <a:ext cx="9875520" cy="1212574"/>
          </a:xfrm>
        </p:spPr>
        <p:txBody>
          <a:bodyPr/>
          <a:lstStyle/>
          <a:p>
            <a:r>
              <a:rPr lang="cs-CZ" dirty="0" err="1"/>
              <a:t>Deutsch-tschechisches</a:t>
            </a:r>
            <a:r>
              <a:rPr lang="cs-CZ" dirty="0"/>
              <a:t> </a:t>
            </a:r>
            <a:r>
              <a:rPr lang="cs-CZ" dirty="0" err="1"/>
              <a:t>Jugendforum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9626" y="2064021"/>
            <a:ext cx="10164097" cy="4461387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cs-CZ" sz="2400" dirty="0" err="1"/>
              <a:t>Regelmä</a:t>
            </a:r>
            <a:r>
              <a:rPr lang="de-DE" sz="2400" dirty="0"/>
              <a:t>ß</a:t>
            </a:r>
            <a:r>
              <a:rPr lang="en-US" sz="2400" dirty="0" err="1"/>
              <a:t>ige</a:t>
            </a:r>
            <a:r>
              <a:rPr lang="en-US" sz="2400" dirty="0"/>
              <a:t> </a:t>
            </a:r>
            <a:r>
              <a:rPr lang="en-US" sz="2400" dirty="0" err="1"/>
              <a:t>Treffen</a:t>
            </a:r>
            <a:r>
              <a:rPr lang="en-US" sz="2400" dirty="0"/>
              <a:t>, </a:t>
            </a:r>
            <a:r>
              <a:rPr lang="en-US" sz="2400" dirty="0" err="1"/>
              <a:t>Projektarbeit</a:t>
            </a:r>
            <a:r>
              <a:rPr lang="en-US" sz="2400" dirty="0"/>
              <a:t> in </a:t>
            </a:r>
            <a:r>
              <a:rPr lang="en-US" sz="2400" dirty="0" err="1"/>
              <a:t>binationalen</a:t>
            </a:r>
            <a:r>
              <a:rPr lang="en-US" sz="2400" dirty="0"/>
              <a:t> </a:t>
            </a:r>
            <a:r>
              <a:rPr lang="en-US" sz="2400" dirty="0" err="1"/>
              <a:t>Gruppen</a:t>
            </a:r>
            <a:r>
              <a:rPr lang="en-US" sz="2400" dirty="0"/>
              <a:t>, 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en-US" sz="2400" dirty="0" err="1"/>
              <a:t>Gespr</a:t>
            </a:r>
            <a:r>
              <a:rPr lang="cs-CZ" sz="2400" dirty="0"/>
              <a:t>ä</a:t>
            </a:r>
            <a:r>
              <a:rPr lang="en-US" sz="2400" dirty="0" err="1"/>
              <a:t>che</a:t>
            </a:r>
            <a:r>
              <a:rPr lang="en-US" sz="2400" dirty="0"/>
              <a:t> und </a:t>
            </a:r>
            <a:r>
              <a:rPr lang="en-US" sz="2400" dirty="0" err="1"/>
              <a:t>Diskussionen</a:t>
            </a:r>
            <a:r>
              <a:rPr lang="cs-CZ" sz="2400" dirty="0"/>
              <a:t> </a:t>
            </a:r>
            <a:r>
              <a:rPr lang="cs-CZ" sz="2400" dirty="0" err="1"/>
              <a:t>zu</a:t>
            </a:r>
            <a:r>
              <a:rPr lang="cs-CZ" sz="2400" dirty="0"/>
              <a:t> </a:t>
            </a:r>
            <a:r>
              <a:rPr lang="cs-CZ" sz="2400" dirty="0" err="1"/>
              <a:t>einem</a:t>
            </a:r>
            <a:r>
              <a:rPr lang="cs-CZ" sz="2400" dirty="0"/>
              <a:t> </a:t>
            </a:r>
            <a:r>
              <a:rPr lang="cs-CZ" sz="2400" dirty="0" err="1"/>
              <a:t>Oberthema</a:t>
            </a:r>
            <a:r>
              <a:rPr lang="cs-CZ" sz="2400" dirty="0"/>
              <a:t>. </a:t>
            </a:r>
          </a:p>
          <a:p>
            <a:pPr marL="45720" indent="0">
              <a:buNone/>
            </a:pPr>
            <a:endParaRPr lang="cs-CZ" sz="1200" dirty="0"/>
          </a:p>
          <a:p>
            <a:pPr marL="45720" indent="0">
              <a:buNone/>
            </a:pPr>
            <a:r>
              <a:rPr lang="cs-CZ" sz="2400" dirty="0" err="1">
                <a:solidFill>
                  <a:srgbClr val="14436F"/>
                </a:solidFill>
              </a:rPr>
              <a:t>Für</a:t>
            </a:r>
            <a:r>
              <a:rPr lang="cs-CZ" sz="2400" dirty="0">
                <a:solidFill>
                  <a:srgbClr val="14436F"/>
                </a:solidFill>
              </a:rPr>
              <a:t> </a:t>
            </a:r>
            <a:r>
              <a:rPr lang="cs-CZ" sz="2400" dirty="0" err="1">
                <a:solidFill>
                  <a:srgbClr val="14436F"/>
                </a:solidFill>
              </a:rPr>
              <a:t>wen</a:t>
            </a:r>
            <a:r>
              <a:rPr lang="cs-CZ" sz="2400" dirty="0">
                <a:solidFill>
                  <a:srgbClr val="14436F"/>
                </a:solidFill>
              </a:rPr>
              <a:t>:		15 </a:t>
            </a:r>
            <a:r>
              <a:rPr lang="cs-CZ" sz="2400" dirty="0" err="1">
                <a:solidFill>
                  <a:srgbClr val="14436F"/>
                </a:solidFill>
              </a:rPr>
              <a:t>Deutsche</a:t>
            </a:r>
            <a:r>
              <a:rPr lang="cs-CZ" sz="2400" dirty="0">
                <a:solidFill>
                  <a:srgbClr val="14436F"/>
                </a:solidFill>
              </a:rPr>
              <a:t> </a:t>
            </a:r>
            <a:r>
              <a:rPr lang="cs-CZ" sz="2400" dirty="0" err="1">
                <a:solidFill>
                  <a:srgbClr val="14436F"/>
                </a:solidFill>
              </a:rPr>
              <a:t>und</a:t>
            </a:r>
            <a:r>
              <a:rPr lang="cs-CZ" sz="2400" dirty="0">
                <a:solidFill>
                  <a:srgbClr val="14436F"/>
                </a:solidFill>
              </a:rPr>
              <a:t> 15 </a:t>
            </a:r>
            <a:r>
              <a:rPr lang="cs-CZ" sz="2400" dirty="0" err="1">
                <a:solidFill>
                  <a:srgbClr val="14436F"/>
                </a:solidFill>
              </a:rPr>
              <a:t>Tschechen</a:t>
            </a:r>
            <a:endParaRPr lang="cs-CZ" sz="2400" dirty="0">
              <a:solidFill>
                <a:srgbClr val="14436F"/>
              </a:solidFill>
            </a:endParaRPr>
          </a:p>
          <a:p>
            <a:pPr marL="45720" indent="0">
              <a:buNone/>
            </a:pPr>
            <a:r>
              <a:rPr lang="cs-CZ" sz="2400" dirty="0" err="1">
                <a:solidFill>
                  <a:srgbClr val="14436F"/>
                </a:solidFill>
              </a:rPr>
              <a:t>Dauer</a:t>
            </a:r>
            <a:r>
              <a:rPr lang="cs-CZ" sz="2400" dirty="0">
                <a:solidFill>
                  <a:srgbClr val="14436F"/>
                </a:solidFill>
              </a:rPr>
              <a:t>: 		1,5 </a:t>
            </a:r>
            <a:r>
              <a:rPr lang="cs-CZ" sz="2400" dirty="0" err="1">
                <a:solidFill>
                  <a:srgbClr val="14436F"/>
                </a:solidFill>
              </a:rPr>
              <a:t>Jahre</a:t>
            </a:r>
            <a:r>
              <a:rPr lang="cs-CZ" sz="2400" dirty="0">
                <a:solidFill>
                  <a:srgbClr val="14436F"/>
                </a:solidFill>
              </a:rPr>
              <a:t> (4 </a:t>
            </a:r>
            <a:r>
              <a:rPr lang="cs-CZ" sz="2400" dirty="0" err="1">
                <a:solidFill>
                  <a:srgbClr val="14436F"/>
                </a:solidFill>
              </a:rPr>
              <a:t>Plenartreffen</a:t>
            </a:r>
            <a:r>
              <a:rPr lang="cs-CZ" sz="2400" dirty="0">
                <a:solidFill>
                  <a:srgbClr val="14436F"/>
                </a:solidFill>
              </a:rPr>
              <a:t> </a:t>
            </a:r>
            <a:r>
              <a:rPr lang="cs-CZ" sz="2400" dirty="0" err="1">
                <a:solidFill>
                  <a:srgbClr val="14436F"/>
                </a:solidFill>
              </a:rPr>
              <a:t>und</a:t>
            </a:r>
            <a:r>
              <a:rPr lang="cs-CZ" sz="2400" dirty="0">
                <a:solidFill>
                  <a:srgbClr val="14436F"/>
                </a:solidFill>
              </a:rPr>
              <a:t> 3 </a:t>
            </a:r>
            <a:r>
              <a:rPr lang="cs-CZ" sz="2400" dirty="0" err="1">
                <a:solidFill>
                  <a:srgbClr val="14436F"/>
                </a:solidFill>
              </a:rPr>
              <a:t>Gruppentreffen</a:t>
            </a:r>
            <a:r>
              <a:rPr lang="cs-CZ" sz="2400" dirty="0">
                <a:solidFill>
                  <a:srgbClr val="14436F"/>
                </a:solidFill>
              </a:rPr>
              <a:t> je 3 </a:t>
            </a:r>
            <a:r>
              <a:rPr lang="cs-CZ" sz="2400" dirty="0" err="1">
                <a:solidFill>
                  <a:srgbClr val="14436F"/>
                </a:solidFill>
              </a:rPr>
              <a:t>Tage</a:t>
            </a:r>
            <a:r>
              <a:rPr lang="cs-CZ" sz="2400" dirty="0">
                <a:solidFill>
                  <a:srgbClr val="14436F"/>
                </a:solidFill>
              </a:rPr>
              <a:t>)</a:t>
            </a:r>
          </a:p>
          <a:p>
            <a:pPr marL="45720" indent="0">
              <a:buNone/>
            </a:pPr>
            <a:r>
              <a:rPr lang="cs-CZ" sz="2400" dirty="0">
                <a:solidFill>
                  <a:srgbClr val="14436F"/>
                </a:solidFill>
              </a:rPr>
              <a:t>Alter: 			</a:t>
            </a:r>
            <a:r>
              <a:rPr lang="cs-CZ" sz="2400" dirty="0" smtClean="0">
                <a:solidFill>
                  <a:srgbClr val="14436F"/>
                </a:solidFill>
              </a:rPr>
              <a:t>16-25 </a:t>
            </a:r>
            <a:r>
              <a:rPr lang="cs-CZ" sz="2400" dirty="0" err="1">
                <a:solidFill>
                  <a:srgbClr val="14436F"/>
                </a:solidFill>
              </a:rPr>
              <a:t>Jahre</a:t>
            </a:r>
            <a:endParaRPr lang="cs-CZ" sz="2400" dirty="0">
              <a:solidFill>
                <a:srgbClr val="14436F"/>
              </a:solidFill>
            </a:endParaRPr>
          </a:p>
          <a:p>
            <a:pPr marL="45720" indent="0">
              <a:buNone/>
            </a:pPr>
            <a:r>
              <a:rPr lang="cs-CZ" sz="2400" dirty="0" err="1">
                <a:solidFill>
                  <a:srgbClr val="14436F"/>
                </a:solidFill>
              </a:rPr>
              <a:t>Teilnahmegebühr</a:t>
            </a:r>
            <a:r>
              <a:rPr lang="cs-CZ" sz="2400" dirty="0">
                <a:solidFill>
                  <a:srgbClr val="14436F"/>
                </a:solidFill>
              </a:rPr>
              <a:t>:	0 €</a:t>
            </a:r>
          </a:p>
          <a:p>
            <a:pPr marL="45720" indent="0">
              <a:buNone/>
            </a:pPr>
            <a:r>
              <a:rPr lang="cs-CZ" sz="2400" dirty="0">
                <a:solidFill>
                  <a:srgbClr val="14436F"/>
                </a:solidFill>
              </a:rPr>
              <a:t>Bewerbung:		</a:t>
            </a:r>
            <a:r>
              <a:rPr lang="de-DE" sz="2400" dirty="0">
                <a:solidFill>
                  <a:srgbClr val="14436F"/>
                </a:solidFill>
              </a:rPr>
              <a:t>L</a:t>
            </a:r>
            <a:r>
              <a:rPr lang="cs-CZ" sz="2400" dirty="0" err="1">
                <a:solidFill>
                  <a:srgbClr val="14436F"/>
                </a:solidFill>
              </a:rPr>
              <a:t>aufend</a:t>
            </a:r>
            <a:r>
              <a:rPr lang="cs-CZ" sz="2400" dirty="0">
                <a:solidFill>
                  <a:srgbClr val="14436F"/>
                </a:solidFill>
              </a:rPr>
              <a:t> </a:t>
            </a:r>
            <a:r>
              <a:rPr lang="cs-CZ" sz="2400" dirty="0" err="1" smtClean="0">
                <a:solidFill>
                  <a:srgbClr val="14436F"/>
                </a:solidFill>
              </a:rPr>
              <a:t>möglich</a:t>
            </a:r>
            <a:endParaRPr lang="cs-CZ" sz="2400" dirty="0">
              <a:solidFill>
                <a:srgbClr val="14436F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106" y="5491955"/>
            <a:ext cx="4343944" cy="80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8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B0F0"/>
                </a:solidFill>
              </a:rPr>
              <a:t>Czech in! </a:t>
            </a:r>
            <a:r>
              <a:rPr lang="cs-CZ" dirty="0" err="1" smtClean="0">
                <a:solidFill>
                  <a:srgbClr val="00B0F0"/>
                </a:solidFill>
              </a:rPr>
              <a:t>Vortrag</a:t>
            </a:r>
            <a:endParaRPr lang="cs-CZ" b="1" dirty="0">
              <a:solidFill>
                <a:srgbClr val="00206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3000" y="2057399"/>
            <a:ext cx="10213258" cy="4363065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endParaRPr lang="cs-CZ" sz="3600" b="1" dirty="0" smtClean="0">
              <a:solidFill>
                <a:srgbClr val="002060"/>
              </a:solidFill>
            </a:endParaRPr>
          </a:p>
          <a:p>
            <a:pPr marL="45720" indent="0" algn="ctr">
              <a:buNone/>
            </a:pPr>
            <a:r>
              <a:rPr lang="cs-CZ" sz="3600" b="1" dirty="0" err="1" smtClean="0">
                <a:solidFill>
                  <a:srgbClr val="002060"/>
                </a:solidFill>
              </a:rPr>
              <a:t>Informationen</a:t>
            </a:r>
            <a:endParaRPr lang="cs-CZ" sz="3600" b="1" dirty="0" smtClean="0">
              <a:solidFill>
                <a:srgbClr val="002060"/>
              </a:solidFill>
            </a:endParaRPr>
          </a:p>
          <a:p>
            <a:pPr marL="45720" indent="0" algn="ctr">
              <a:buNone/>
            </a:pPr>
            <a:endParaRPr lang="cs-CZ" sz="3600" b="1" dirty="0">
              <a:solidFill>
                <a:srgbClr val="002060"/>
              </a:solidFill>
            </a:endParaRPr>
          </a:p>
          <a:p>
            <a:pPr marL="45720" indent="0" algn="ctr">
              <a:buNone/>
            </a:pPr>
            <a:endParaRPr lang="cs-CZ" sz="3600" b="1" dirty="0" smtClean="0">
              <a:solidFill>
                <a:srgbClr val="002060"/>
              </a:solidFill>
            </a:endParaRPr>
          </a:p>
          <a:p>
            <a:pPr marL="45720" indent="0" algn="ctr">
              <a:buNone/>
            </a:pPr>
            <a:r>
              <a:rPr lang="cs-CZ" sz="3600" b="1" dirty="0" err="1" smtClean="0">
                <a:solidFill>
                  <a:srgbClr val="002060"/>
                </a:solidFill>
              </a:rPr>
              <a:t>Erfahrungen</a:t>
            </a:r>
            <a:r>
              <a:rPr lang="cs-CZ" sz="3600" b="1" dirty="0" smtClean="0">
                <a:solidFill>
                  <a:srgbClr val="002060"/>
                </a:solidFill>
              </a:rPr>
              <a:t>	         </a:t>
            </a:r>
            <a:r>
              <a:rPr lang="cs-CZ" sz="3600" b="1" dirty="0" err="1" smtClean="0">
                <a:solidFill>
                  <a:srgbClr val="002060"/>
                </a:solidFill>
              </a:rPr>
              <a:t>Interaktion</a:t>
            </a:r>
            <a:endParaRPr lang="cs-CZ" sz="36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153F-0EC9-4F4F-A1C3-D3AD38BA6781}" type="slidenum">
              <a:rPr lang="cs-CZ" smtClean="0"/>
              <a:t>50</a:t>
            </a:fld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4366590" y="1769165"/>
            <a:ext cx="3617843" cy="2531165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2743199" y="3756991"/>
            <a:ext cx="3617843" cy="2531165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6129129" y="3737112"/>
            <a:ext cx="3617843" cy="2531165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465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465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00B0F0"/>
                </a:solidFill>
              </a:rPr>
              <a:t>Wie</a:t>
            </a:r>
            <a:r>
              <a:rPr lang="cs-CZ" dirty="0" smtClean="0">
                <a:solidFill>
                  <a:srgbClr val="00B0F0"/>
                </a:solidFill>
              </a:rPr>
              <a:t> kann </a:t>
            </a:r>
            <a:r>
              <a:rPr lang="cs-CZ" dirty="0" err="1" smtClean="0">
                <a:solidFill>
                  <a:srgbClr val="00B0F0"/>
                </a:solidFill>
              </a:rPr>
              <a:t>ich</a:t>
            </a:r>
            <a:r>
              <a:rPr lang="cs-CZ" dirty="0" smtClean="0">
                <a:solidFill>
                  <a:srgbClr val="00B0F0"/>
                </a:solidFill>
              </a:rPr>
              <a:t> </a:t>
            </a:r>
            <a:r>
              <a:rPr lang="cs-CZ" dirty="0" err="1" smtClean="0">
                <a:solidFill>
                  <a:srgbClr val="00B0F0"/>
                </a:solidFill>
              </a:rPr>
              <a:t>mitmachen</a:t>
            </a:r>
            <a:r>
              <a:rPr lang="cs-CZ" dirty="0" smtClean="0">
                <a:solidFill>
                  <a:srgbClr val="00B0F0"/>
                </a:solidFill>
              </a:rPr>
              <a:t>?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8809" y="2030895"/>
            <a:ext cx="10213258" cy="4363065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cs-CZ" sz="4000" b="1" dirty="0" smtClean="0">
                <a:solidFill>
                  <a:srgbClr val="002060"/>
                </a:solidFill>
              </a:rPr>
              <a:t>Referent*in</a:t>
            </a:r>
          </a:p>
          <a:p>
            <a:pPr marL="45720" indent="0" algn="ctr">
              <a:buNone/>
            </a:pPr>
            <a:endParaRPr lang="cs-CZ" sz="2600" b="1" dirty="0">
              <a:solidFill>
                <a:srgbClr val="00B0F0"/>
              </a:solidFill>
            </a:endParaRPr>
          </a:p>
          <a:p>
            <a:pPr marL="45720" indent="0" algn="ctr">
              <a:buNone/>
            </a:pPr>
            <a:r>
              <a:rPr lang="cs-CZ" sz="4000" b="1" dirty="0" err="1" smtClean="0">
                <a:solidFill>
                  <a:srgbClr val="002060"/>
                </a:solidFill>
              </a:rPr>
              <a:t>Social</a:t>
            </a:r>
            <a:r>
              <a:rPr lang="cs-CZ" sz="4000" b="1" dirty="0" smtClean="0">
                <a:solidFill>
                  <a:srgbClr val="002060"/>
                </a:solidFill>
              </a:rPr>
              <a:t> Media</a:t>
            </a:r>
            <a:endParaRPr lang="cs-CZ" sz="4000" b="1" dirty="0">
              <a:solidFill>
                <a:srgbClr val="002060"/>
              </a:solidFill>
            </a:endParaRPr>
          </a:p>
          <a:p>
            <a:pPr marL="45720" indent="0" algn="ctr">
              <a:buNone/>
            </a:pPr>
            <a:endParaRPr lang="cs-CZ" sz="2400" b="1" dirty="0" smtClean="0">
              <a:solidFill>
                <a:srgbClr val="00B0F0"/>
              </a:solidFill>
            </a:endParaRPr>
          </a:p>
          <a:p>
            <a:pPr marL="45720" indent="0" algn="ctr">
              <a:buNone/>
            </a:pPr>
            <a:r>
              <a:rPr lang="cs-CZ" sz="4000" b="1" dirty="0" err="1" smtClean="0">
                <a:solidFill>
                  <a:srgbClr val="002060"/>
                </a:solidFill>
              </a:rPr>
              <a:t>Newsletter</a:t>
            </a:r>
            <a:endParaRPr lang="cs-CZ" sz="4000" b="1" dirty="0" smtClean="0">
              <a:solidFill>
                <a:srgbClr val="002060"/>
              </a:solidFill>
            </a:endParaRPr>
          </a:p>
          <a:p>
            <a:pPr marL="45720" indent="0" algn="ctr">
              <a:buNone/>
            </a:pPr>
            <a:endParaRPr lang="cs-CZ" sz="2000" b="1" dirty="0">
              <a:solidFill>
                <a:srgbClr val="002060"/>
              </a:solidFill>
            </a:endParaRPr>
          </a:p>
          <a:p>
            <a:pPr marL="45720" indent="0" algn="ctr">
              <a:buNone/>
            </a:pPr>
            <a:r>
              <a:rPr lang="cs-CZ" sz="4000" b="1" dirty="0" err="1" smtClean="0">
                <a:solidFill>
                  <a:srgbClr val="002060"/>
                </a:solidFill>
              </a:rPr>
              <a:t>Koordination</a:t>
            </a:r>
            <a:endParaRPr lang="cs-CZ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5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00B0F0"/>
                </a:solidFill>
              </a:rPr>
              <a:t>Wie</a:t>
            </a:r>
            <a:r>
              <a:rPr lang="cs-CZ" dirty="0" smtClean="0">
                <a:solidFill>
                  <a:srgbClr val="00B0F0"/>
                </a:solidFill>
              </a:rPr>
              <a:t> kann </a:t>
            </a:r>
            <a:r>
              <a:rPr lang="cs-CZ" dirty="0" err="1" smtClean="0">
                <a:solidFill>
                  <a:srgbClr val="00B0F0"/>
                </a:solidFill>
              </a:rPr>
              <a:t>ich</a:t>
            </a:r>
            <a:r>
              <a:rPr lang="cs-CZ" dirty="0" smtClean="0">
                <a:solidFill>
                  <a:srgbClr val="00B0F0"/>
                </a:solidFill>
              </a:rPr>
              <a:t> </a:t>
            </a:r>
            <a:r>
              <a:rPr lang="cs-CZ" dirty="0" err="1" smtClean="0">
                <a:solidFill>
                  <a:srgbClr val="00B0F0"/>
                </a:solidFill>
              </a:rPr>
              <a:t>mitmachen</a:t>
            </a:r>
            <a:r>
              <a:rPr lang="cs-CZ" dirty="0" smtClean="0">
                <a:solidFill>
                  <a:srgbClr val="00B0F0"/>
                </a:solidFill>
              </a:rPr>
              <a:t>?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8809" y="2030895"/>
            <a:ext cx="10213258" cy="4363065"/>
          </a:xfrm>
        </p:spPr>
        <p:txBody>
          <a:bodyPr>
            <a:normAutofit fontScale="92500" lnSpcReduction="10000"/>
          </a:bodyPr>
          <a:lstStyle/>
          <a:p>
            <a:pPr marL="45720" indent="0" algn="ctr">
              <a:buNone/>
            </a:pPr>
            <a:r>
              <a:rPr lang="cs-CZ" sz="4000" b="1" dirty="0" smtClean="0">
                <a:solidFill>
                  <a:srgbClr val="002060"/>
                </a:solidFill>
              </a:rPr>
              <a:t>Referent*in</a:t>
            </a:r>
          </a:p>
          <a:p>
            <a:pPr marL="45720" indent="0" algn="ctr">
              <a:buNone/>
            </a:pPr>
            <a:r>
              <a:rPr lang="cs-CZ" sz="2400" b="1" dirty="0" err="1" smtClean="0">
                <a:solidFill>
                  <a:srgbClr val="00B0F0"/>
                </a:solidFill>
              </a:rPr>
              <a:t>Kommunikation</a:t>
            </a:r>
            <a:r>
              <a:rPr lang="cs-CZ" sz="2400" b="1" dirty="0" smtClean="0">
                <a:solidFill>
                  <a:srgbClr val="00B0F0"/>
                </a:solidFill>
              </a:rPr>
              <a:t> </a:t>
            </a:r>
            <a:r>
              <a:rPr lang="cs-CZ" sz="2400" b="1" dirty="0" err="1" smtClean="0">
                <a:solidFill>
                  <a:srgbClr val="00B0F0"/>
                </a:solidFill>
              </a:rPr>
              <a:t>mit</a:t>
            </a:r>
            <a:r>
              <a:rPr lang="cs-CZ" sz="2400" b="1" dirty="0" smtClean="0">
                <a:solidFill>
                  <a:srgbClr val="00B0F0"/>
                </a:solidFill>
              </a:rPr>
              <a:t> </a:t>
            </a:r>
            <a:r>
              <a:rPr lang="cs-CZ" sz="2400" b="1" dirty="0" err="1" smtClean="0">
                <a:solidFill>
                  <a:srgbClr val="00B0F0"/>
                </a:solidFill>
              </a:rPr>
              <a:t>Bildungseinrichtungen</a:t>
            </a:r>
            <a:r>
              <a:rPr lang="cs-CZ" sz="2400" b="1" dirty="0" smtClean="0">
                <a:solidFill>
                  <a:srgbClr val="00B0F0"/>
                </a:solidFill>
              </a:rPr>
              <a:t>, </a:t>
            </a:r>
            <a:r>
              <a:rPr lang="cs-CZ" sz="2400" b="1" dirty="0" err="1" smtClean="0">
                <a:solidFill>
                  <a:srgbClr val="00B0F0"/>
                </a:solidFill>
              </a:rPr>
              <a:t>Vorträge</a:t>
            </a:r>
            <a:r>
              <a:rPr lang="cs-CZ" sz="2400" b="1" dirty="0" smtClean="0">
                <a:solidFill>
                  <a:srgbClr val="00B0F0"/>
                </a:solidFill>
              </a:rPr>
              <a:t> </a:t>
            </a:r>
            <a:r>
              <a:rPr lang="cs-CZ" sz="2400" b="1" dirty="0" err="1">
                <a:solidFill>
                  <a:srgbClr val="00B0F0"/>
                </a:solidFill>
              </a:rPr>
              <a:t>vorbereiten</a:t>
            </a:r>
            <a:r>
              <a:rPr lang="cs-CZ" sz="2400" b="1" dirty="0">
                <a:solidFill>
                  <a:srgbClr val="00B0F0"/>
                </a:solidFill>
              </a:rPr>
              <a:t> </a:t>
            </a:r>
            <a:r>
              <a:rPr lang="cs-CZ" sz="2400" b="1" dirty="0" err="1">
                <a:solidFill>
                  <a:srgbClr val="00B0F0"/>
                </a:solidFill>
              </a:rPr>
              <a:t>und</a:t>
            </a:r>
            <a:r>
              <a:rPr lang="cs-CZ" sz="2400" b="1" dirty="0">
                <a:solidFill>
                  <a:srgbClr val="00B0F0"/>
                </a:solidFill>
              </a:rPr>
              <a:t> </a:t>
            </a:r>
            <a:r>
              <a:rPr lang="cs-CZ" sz="2400" b="1" dirty="0" err="1">
                <a:solidFill>
                  <a:srgbClr val="00B0F0"/>
                </a:solidFill>
              </a:rPr>
              <a:t>halten</a:t>
            </a:r>
            <a:endParaRPr lang="cs-CZ" sz="2400" b="1" dirty="0">
              <a:solidFill>
                <a:srgbClr val="00B0F0"/>
              </a:solidFill>
            </a:endParaRPr>
          </a:p>
          <a:p>
            <a:pPr marL="45720" indent="0" algn="ctr">
              <a:buNone/>
            </a:pPr>
            <a:endParaRPr lang="cs-CZ" sz="2600" b="1" dirty="0">
              <a:solidFill>
                <a:srgbClr val="00B0F0"/>
              </a:solidFill>
            </a:endParaRPr>
          </a:p>
          <a:p>
            <a:pPr marL="45720" indent="0" algn="ctr">
              <a:buNone/>
            </a:pPr>
            <a:r>
              <a:rPr lang="cs-CZ" sz="4000" b="1" dirty="0" err="1" smtClean="0">
                <a:solidFill>
                  <a:srgbClr val="002060"/>
                </a:solidFill>
              </a:rPr>
              <a:t>Social</a:t>
            </a:r>
            <a:r>
              <a:rPr lang="cs-CZ" sz="4000" b="1" dirty="0" smtClean="0">
                <a:solidFill>
                  <a:srgbClr val="002060"/>
                </a:solidFill>
              </a:rPr>
              <a:t> Media</a:t>
            </a:r>
            <a:endParaRPr lang="cs-CZ" sz="4000" b="1" dirty="0">
              <a:solidFill>
                <a:srgbClr val="002060"/>
              </a:solidFill>
            </a:endParaRPr>
          </a:p>
          <a:p>
            <a:pPr marL="45720" indent="0" algn="ctr">
              <a:buNone/>
            </a:pPr>
            <a:r>
              <a:rPr lang="cs-CZ" sz="2400" b="1" dirty="0" err="1" smtClean="0">
                <a:solidFill>
                  <a:srgbClr val="00B0F0"/>
                </a:solidFill>
              </a:rPr>
              <a:t>Eigene</a:t>
            </a:r>
            <a:r>
              <a:rPr lang="cs-CZ" sz="2400" b="1" dirty="0">
                <a:solidFill>
                  <a:srgbClr val="00B0F0"/>
                </a:solidFill>
              </a:rPr>
              <a:t> </a:t>
            </a:r>
            <a:r>
              <a:rPr lang="cs-CZ" sz="2400" b="1" dirty="0" err="1" smtClean="0">
                <a:solidFill>
                  <a:srgbClr val="00B0F0"/>
                </a:solidFill>
              </a:rPr>
              <a:t>Beitragsreihe</a:t>
            </a:r>
            <a:r>
              <a:rPr lang="cs-CZ" sz="2400" b="1" dirty="0" smtClean="0">
                <a:solidFill>
                  <a:srgbClr val="00B0F0"/>
                </a:solidFill>
              </a:rPr>
              <a:t> (Kultur, </a:t>
            </a:r>
            <a:r>
              <a:rPr lang="cs-CZ" sz="2400" b="1" dirty="0" err="1" smtClean="0">
                <a:solidFill>
                  <a:srgbClr val="00B0F0"/>
                </a:solidFill>
              </a:rPr>
              <a:t>Reisen</a:t>
            </a:r>
            <a:r>
              <a:rPr lang="cs-CZ" sz="2400" b="1" dirty="0" smtClean="0">
                <a:solidFill>
                  <a:srgbClr val="00B0F0"/>
                </a:solidFill>
              </a:rPr>
              <a:t>, </a:t>
            </a:r>
            <a:r>
              <a:rPr lang="cs-CZ" sz="2400" b="1" dirty="0" err="1" smtClean="0">
                <a:solidFill>
                  <a:srgbClr val="00B0F0"/>
                </a:solidFill>
              </a:rPr>
              <a:t>Sprache</a:t>
            </a:r>
            <a:r>
              <a:rPr lang="cs-CZ" sz="2400" b="1" dirty="0" smtClean="0">
                <a:solidFill>
                  <a:srgbClr val="00B0F0"/>
                </a:solidFill>
              </a:rPr>
              <a:t>), </a:t>
            </a:r>
            <a:r>
              <a:rPr lang="cs-CZ" sz="2400" b="1" dirty="0" err="1" smtClean="0">
                <a:solidFill>
                  <a:srgbClr val="00B0F0"/>
                </a:solidFill>
              </a:rPr>
              <a:t>Stories</a:t>
            </a:r>
            <a:r>
              <a:rPr lang="cs-CZ" sz="2400" b="1" dirty="0" smtClean="0">
                <a:solidFill>
                  <a:srgbClr val="00B0F0"/>
                </a:solidFill>
              </a:rPr>
              <a:t>, </a:t>
            </a:r>
            <a:r>
              <a:rPr lang="cs-CZ" sz="2400" b="1" dirty="0" err="1" smtClean="0">
                <a:solidFill>
                  <a:srgbClr val="00B0F0"/>
                </a:solidFill>
              </a:rPr>
              <a:t>Takeover</a:t>
            </a:r>
            <a:r>
              <a:rPr lang="cs-CZ" sz="2400" b="1" dirty="0" smtClean="0">
                <a:solidFill>
                  <a:srgbClr val="00B0F0"/>
                </a:solidFill>
              </a:rPr>
              <a:t> </a:t>
            </a:r>
            <a:r>
              <a:rPr lang="cs-CZ" sz="2400" b="1" dirty="0" err="1" smtClean="0">
                <a:solidFill>
                  <a:srgbClr val="00B0F0"/>
                </a:solidFill>
              </a:rPr>
              <a:t>usw</a:t>
            </a:r>
            <a:r>
              <a:rPr lang="cs-CZ" sz="2400" b="1" dirty="0" smtClean="0">
                <a:solidFill>
                  <a:srgbClr val="00B0F0"/>
                </a:solidFill>
              </a:rPr>
              <a:t>.</a:t>
            </a:r>
          </a:p>
          <a:p>
            <a:pPr marL="45720" indent="0" algn="ctr">
              <a:buNone/>
            </a:pPr>
            <a:endParaRPr lang="cs-CZ" sz="2400" b="1" dirty="0" smtClean="0">
              <a:solidFill>
                <a:srgbClr val="00B0F0"/>
              </a:solidFill>
            </a:endParaRPr>
          </a:p>
          <a:p>
            <a:pPr marL="45720" indent="0" algn="ctr">
              <a:buNone/>
            </a:pPr>
            <a:r>
              <a:rPr lang="cs-CZ" sz="4000" b="1" dirty="0" err="1" smtClean="0">
                <a:solidFill>
                  <a:srgbClr val="002060"/>
                </a:solidFill>
              </a:rPr>
              <a:t>Newsletter</a:t>
            </a:r>
            <a:endParaRPr lang="cs-CZ" sz="4000" b="1" dirty="0" smtClean="0">
              <a:solidFill>
                <a:srgbClr val="002060"/>
              </a:solidFill>
            </a:endParaRPr>
          </a:p>
          <a:p>
            <a:pPr marL="45720" indent="0" algn="ctr">
              <a:buNone/>
            </a:pPr>
            <a:r>
              <a:rPr lang="cs-CZ" sz="2400" b="1" dirty="0" err="1" smtClean="0">
                <a:solidFill>
                  <a:srgbClr val="00B0F0"/>
                </a:solidFill>
              </a:rPr>
              <a:t>Recherche</a:t>
            </a:r>
            <a:r>
              <a:rPr lang="cs-CZ" sz="2400" b="1" dirty="0" smtClean="0">
                <a:solidFill>
                  <a:srgbClr val="00B0F0"/>
                </a:solidFill>
              </a:rPr>
              <a:t>, </a:t>
            </a:r>
            <a:r>
              <a:rPr lang="cs-CZ" sz="2400" b="1" dirty="0" err="1" smtClean="0">
                <a:solidFill>
                  <a:srgbClr val="00B0F0"/>
                </a:solidFill>
              </a:rPr>
              <a:t>Textformulierungen</a:t>
            </a:r>
            <a:r>
              <a:rPr lang="cs-CZ" sz="2400" b="1" dirty="0" smtClean="0">
                <a:solidFill>
                  <a:srgbClr val="00B0F0"/>
                </a:solidFill>
              </a:rPr>
              <a:t>, </a:t>
            </a:r>
            <a:r>
              <a:rPr lang="cs-CZ" sz="2400" b="1" dirty="0" err="1" smtClean="0">
                <a:solidFill>
                  <a:srgbClr val="00B0F0"/>
                </a:solidFill>
              </a:rPr>
              <a:t>Kommunikation</a:t>
            </a:r>
            <a:r>
              <a:rPr lang="cs-CZ" sz="2400" b="1" dirty="0" smtClean="0">
                <a:solidFill>
                  <a:srgbClr val="00B0F0"/>
                </a:solidFill>
              </a:rPr>
              <a:t> </a:t>
            </a:r>
            <a:r>
              <a:rPr lang="cs-CZ" sz="2400" b="1" dirty="0" err="1" smtClean="0">
                <a:solidFill>
                  <a:srgbClr val="00B0F0"/>
                </a:solidFill>
              </a:rPr>
              <a:t>mit</a:t>
            </a:r>
            <a:r>
              <a:rPr lang="cs-CZ" sz="2400" b="1" dirty="0" smtClean="0">
                <a:solidFill>
                  <a:srgbClr val="00B0F0"/>
                </a:solidFill>
              </a:rPr>
              <a:t> </a:t>
            </a:r>
            <a:r>
              <a:rPr lang="cs-CZ" sz="2400" b="1" dirty="0" err="1" smtClean="0">
                <a:solidFill>
                  <a:srgbClr val="00B0F0"/>
                </a:solidFill>
              </a:rPr>
              <a:t>Veranstaltern</a:t>
            </a:r>
            <a:endParaRPr lang="cs-CZ" sz="2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74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00B0F0"/>
                </a:solidFill>
              </a:rPr>
              <a:t>Weitere</a:t>
            </a:r>
            <a:r>
              <a:rPr lang="cs-CZ" dirty="0" smtClean="0">
                <a:solidFill>
                  <a:srgbClr val="00B0F0"/>
                </a:solidFill>
              </a:rPr>
              <a:t> </a:t>
            </a:r>
            <a:r>
              <a:rPr lang="cs-CZ" dirty="0" err="1" smtClean="0">
                <a:solidFill>
                  <a:srgbClr val="00B0F0"/>
                </a:solidFill>
              </a:rPr>
              <a:t>Schulungstermine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63487" y="2090529"/>
            <a:ext cx="10213258" cy="4363065"/>
          </a:xfrm>
        </p:spPr>
        <p:txBody>
          <a:bodyPr>
            <a:noAutofit/>
          </a:bodyPr>
          <a:lstStyle/>
          <a:p>
            <a:pPr fontAlgn="base">
              <a:lnSpc>
                <a:spcPct val="100000"/>
              </a:lnSpc>
              <a:spcBef>
                <a:spcPts val="0"/>
              </a:spcBef>
            </a:pPr>
            <a:r>
              <a:rPr lang="de-DE" sz="2400" dirty="0"/>
              <a:t>Dienstag, 16.04. ab 18:00 </a:t>
            </a:r>
            <a:r>
              <a:rPr lang="de-DE" sz="2400" dirty="0" smtClean="0"/>
              <a:t>Uhr</a:t>
            </a: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de-DE" sz="2400" dirty="0">
                <a:solidFill>
                  <a:srgbClr val="002060"/>
                </a:solidFill>
              </a:rPr>
              <a:t>Online-Schulung </a:t>
            </a:r>
            <a:r>
              <a:rPr lang="de-DE" sz="2400" dirty="0">
                <a:solidFill>
                  <a:srgbClr val="002060"/>
                </a:solidFill>
              </a:rPr>
              <a:t>„</a:t>
            </a:r>
            <a:r>
              <a:rPr lang="de-DE" sz="2400" b="1" dirty="0">
                <a:solidFill>
                  <a:srgbClr val="002060"/>
                </a:solidFill>
              </a:rPr>
              <a:t>Vorstellung von Czech in! &amp; Kennenlernen </a:t>
            </a:r>
            <a:r>
              <a:rPr lang="de-DE" sz="2400" b="1" dirty="0">
                <a:solidFill>
                  <a:srgbClr val="002060"/>
                </a:solidFill>
              </a:rPr>
              <a:t>2“</a:t>
            </a:r>
            <a:endParaRPr lang="cs-CZ" sz="2400" b="1" dirty="0">
              <a:solidFill>
                <a:srgbClr val="002060"/>
              </a:solidFill>
            </a:endParaRPr>
          </a:p>
          <a:p>
            <a:pPr fontAlgn="base">
              <a:lnSpc>
                <a:spcPct val="100000"/>
              </a:lnSpc>
            </a:pPr>
            <a:r>
              <a:rPr lang="de-DE" sz="2400" dirty="0" smtClean="0"/>
              <a:t>Sonntag</a:t>
            </a:r>
            <a:r>
              <a:rPr lang="de-DE" sz="2400" dirty="0"/>
              <a:t>, 21.04. ab 9:30 Uhr</a:t>
            </a:r>
            <a:br>
              <a:rPr lang="de-DE" sz="2400" dirty="0"/>
            </a:br>
            <a:r>
              <a:rPr lang="de-DE" sz="2400" dirty="0">
                <a:solidFill>
                  <a:srgbClr val="002060"/>
                </a:solidFill>
              </a:rPr>
              <a:t>Online-Schulung</a:t>
            </a:r>
            <a:r>
              <a:rPr lang="de-DE" sz="2400" b="1" dirty="0">
                <a:solidFill>
                  <a:srgbClr val="002060"/>
                </a:solidFill>
              </a:rPr>
              <a:t> „Vorträge für </a:t>
            </a:r>
            <a:r>
              <a:rPr lang="de-DE" sz="2400" b="1" dirty="0">
                <a:solidFill>
                  <a:srgbClr val="002060"/>
                </a:solidFill>
              </a:rPr>
              <a:t>Studierende“</a:t>
            </a:r>
            <a:endParaRPr lang="cs-CZ" sz="2400" b="1" dirty="0">
              <a:solidFill>
                <a:srgbClr val="002060"/>
              </a:solidFill>
            </a:endParaRPr>
          </a:p>
          <a:p>
            <a:pPr fontAlgn="base">
              <a:lnSpc>
                <a:spcPct val="100000"/>
              </a:lnSpc>
            </a:pPr>
            <a:r>
              <a:rPr lang="de-DE" sz="2400" dirty="0" smtClean="0"/>
              <a:t>Donnerstag</a:t>
            </a:r>
            <a:r>
              <a:rPr lang="de-DE" sz="2400" dirty="0"/>
              <a:t>, 25.04. ab 18:00 Uhr</a:t>
            </a:r>
            <a:br>
              <a:rPr lang="de-DE" sz="2400" dirty="0"/>
            </a:br>
            <a:r>
              <a:rPr lang="cs-CZ" sz="2400" dirty="0" smtClean="0">
                <a:solidFill>
                  <a:srgbClr val="002060"/>
                </a:solidFill>
              </a:rPr>
              <a:t>18:00-19:15 </a:t>
            </a:r>
            <a:r>
              <a:rPr lang="cs-CZ" sz="2400" b="1" dirty="0" smtClean="0">
                <a:solidFill>
                  <a:srgbClr val="002060"/>
                </a:solidFill>
              </a:rPr>
              <a:t>Czech in! Online-</a:t>
            </a:r>
            <a:r>
              <a:rPr lang="cs-CZ" sz="2400" b="1" dirty="0" err="1" smtClean="0">
                <a:solidFill>
                  <a:srgbClr val="002060"/>
                </a:solidFill>
              </a:rPr>
              <a:t>Vortrag</a:t>
            </a:r>
            <a:r>
              <a:rPr lang="cs-CZ" sz="2400" b="1" dirty="0" smtClean="0">
                <a:solidFill>
                  <a:srgbClr val="002060"/>
                </a:solidFill>
              </a:rPr>
              <a:t/>
            </a:r>
            <a:br>
              <a:rPr lang="cs-CZ" sz="2400" b="1" dirty="0" smtClean="0">
                <a:solidFill>
                  <a:srgbClr val="002060"/>
                </a:solidFill>
              </a:rPr>
            </a:br>
            <a:r>
              <a:rPr lang="cs-CZ" sz="2400" dirty="0" smtClean="0">
                <a:solidFill>
                  <a:srgbClr val="002060"/>
                </a:solidFill>
              </a:rPr>
              <a:t>ab 19:30 </a:t>
            </a:r>
            <a:r>
              <a:rPr lang="de-DE" sz="2400" dirty="0" smtClean="0">
                <a:solidFill>
                  <a:srgbClr val="002060"/>
                </a:solidFill>
              </a:rPr>
              <a:t>Online-Schulung </a:t>
            </a:r>
            <a:r>
              <a:rPr lang="de-DE" sz="2400" dirty="0">
                <a:solidFill>
                  <a:srgbClr val="002060"/>
                </a:solidFill>
              </a:rPr>
              <a:t>„</a:t>
            </a:r>
            <a:r>
              <a:rPr lang="de-DE" sz="2400" b="1" dirty="0">
                <a:solidFill>
                  <a:srgbClr val="002060"/>
                </a:solidFill>
              </a:rPr>
              <a:t>Vorträge für Jugendliche</a:t>
            </a:r>
            <a:r>
              <a:rPr lang="de-DE" sz="2400" dirty="0" smtClean="0">
                <a:solidFill>
                  <a:srgbClr val="002060"/>
                </a:solidFill>
              </a:rPr>
              <a:t>“</a:t>
            </a:r>
            <a:endParaRPr lang="cs-CZ" sz="2400" dirty="0" smtClean="0">
              <a:solidFill>
                <a:srgbClr val="002060"/>
              </a:solidFill>
            </a:endParaRPr>
          </a:p>
          <a:p>
            <a:pPr fontAlgn="base">
              <a:lnSpc>
                <a:spcPct val="100000"/>
              </a:lnSpc>
            </a:pPr>
            <a:r>
              <a:rPr lang="de-DE" sz="2400" dirty="0" smtClean="0"/>
              <a:t>Samstag</a:t>
            </a:r>
            <a:r>
              <a:rPr lang="de-DE" sz="2400" dirty="0"/>
              <a:t>, 18.05. ca. 11:00 bis 17:30 </a:t>
            </a:r>
            <a:r>
              <a:rPr lang="de-DE" sz="2400" dirty="0" smtClean="0"/>
              <a:t>Uhr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de-DE" sz="2400" b="1" dirty="0" smtClean="0">
                <a:solidFill>
                  <a:srgbClr val="002060"/>
                </a:solidFill>
              </a:rPr>
              <a:t>Präsenzschulung</a:t>
            </a:r>
            <a:r>
              <a:rPr lang="cs-CZ" sz="2400" b="1" dirty="0" smtClean="0">
                <a:solidFill>
                  <a:srgbClr val="002060"/>
                </a:solidFill>
              </a:rPr>
              <a:t> in </a:t>
            </a:r>
            <a:r>
              <a:rPr lang="cs-CZ" sz="2400" b="1" dirty="0" err="1" smtClean="0">
                <a:solidFill>
                  <a:srgbClr val="002060"/>
                </a:solidFill>
              </a:rPr>
              <a:t>Regensburg</a:t>
            </a:r>
            <a:endParaRPr lang="cs-CZ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58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3000" y="768624"/>
            <a:ext cx="9875520" cy="1212574"/>
          </a:xfrm>
        </p:spPr>
        <p:txBody>
          <a:bodyPr/>
          <a:lstStyle/>
          <a:p>
            <a:r>
              <a:rPr lang="cs-CZ" dirty="0" err="1"/>
              <a:t>Deutsch-tschechisches</a:t>
            </a:r>
            <a:r>
              <a:rPr lang="cs-CZ" dirty="0"/>
              <a:t> </a:t>
            </a:r>
            <a:r>
              <a:rPr lang="cs-CZ" dirty="0" err="1"/>
              <a:t>Jugendforum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9626" y="1944753"/>
            <a:ext cx="10164097" cy="4461387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cs-CZ" sz="2400" dirty="0" err="1">
                <a:solidFill>
                  <a:srgbClr val="14436F"/>
                </a:solidFill>
              </a:rPr>
              <a:t>Aktuelle</a:t>
            </a:r>
            <a:r>
              <a:rPr lang="cs-CZ" sz="2400" dirty="0">
                <a:solidFill>
                  <a:srgbClr val="14436F"/>
                </a:solidFill>
              </a:rPr>
              <a:t> </a:t>
            </a:r>
            <a:r>
              <a:rPr lang="cs-CZ" sz="2400" dirty="0" err="1">
                <a:solidFill>
                  <a:srgbClr val="14436F"/>
                </a:solidFill>
              </a:rPr>
              <a:t>Amtszeit</a:t>
            </a:r>
            <a:r>
              <a:rPr lang="cs-CZ" sz="2400" dirty="0">
                <a:solidFill>
                  <a:srgbClr val="14436F"/>
                </a:solidFill>
              </a:rPr>
              <a:t> </a:t>
            </a:r>
            <a:r>
              <a:rPr lang="cs-CZ" sz="2400" dirty="0" err="1">
                <a:solidFill>
                  <a:srgbClr val="14436F"/>
                </a:solidFill>
              </a:rPr>
              <a:t>September</a:t>
            </a:r>
            <a:r>
              <a:rPr lang="cs-CZ" sz="2400" dirty="0">
                <a:solidFill>
                  <a:srgbClr val="14436F"/>
                </a:solidFill>
              </a:rPr>
              <a:t> 2023 – </a:t>
            </a:r>
            <a:r>
              <a:rPr lang="cs-CZ" sz="2400" dirty="0" err="1">
                <a:solidFill>
                  <a:srgbClr val="14436F"/>
                </a:solidFill>
              </a:rPr>
              <a:t>April</a:t>
            </a:r>
            <a:r>
              <a:rPr lang="cs-CZ" sz="2400" dirty="0">
                <a:solidFill>
                  <a:srgbClr val="14436F"/>
                </a:solidFill>
              </a:rPr>
              <a:t> 2025</a:t>
            </a:r>
          </a:p>
          <a:p>
            <a:pPr marL="45720" indent="0">
              <a:buNone/>
            </a:pPr>
            <a:r>
              <a:rPr lang="cs-CZ" sz="2400" dirty="0" err="1" smtClean="0">
                <a:solidFill>
                  <a:srgbClr val="002060"/>
                </a:solidFill>
              </a:rPr>
              <a:t>Oberthema</a:t>
            </a:r>
            <a:r>
              <a:rPr lang="cs-CZ" sz="2400" dirty="0" smtClean="0">
                <a:solidFill>
                  <a:srgbClr val="002060"/>
                </a:solidFill>
              </a:rPr>
              <a:t> </a:t>
            </a:r>
            <a:r>
              <a:rPr lang="de-DE" sz="2400" dirty="0">
                <a:solidFill>
                  <a:srgbClr val="002060"/>
                </a:solidFill>
              </a:rPr>
              <a:t>„Bewusst zu einer nachhaltigen Gesellschaft“</a:t>
            </a:r>
            <a:endParaRPr lang="cs-CZ" sz="24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s://cnfm.cz/wp-content/uploads/2023/12/20230923-Sbrsko-99-1024x6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015" y="2962937"/>
            <a:ext cx="3495254" cy="233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nfm.cz/wp-content/uploads/2023/12/20230923-Sbrsko-103-1024x6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97" y="3326454"/>
            <a:ext cx="4370043" cy="291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A0B07B08-772E-1022-DEF3-B19AABC701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295" y="3459871"/>
            <a:ext cx="3392012" cy="226560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106" y="5491955"/>
            <a:ext cx="4343944" cy="80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9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="" xmlns:a16="http://schemas.microsoft.com/office/drawing/2014/main" id="{AE60BC42-A2D9-E048-66FC-A3636B512442}"/>
              </a:ext>
            </a:extLst>
          </p:cNvPr>
          <p:cNvSpPr txBox="1"/>
          <p:nvPr/>
        </p:nvSpPr>
        <p:spPr>
          <a:xfrm>
            <a:off x="2871019" y="4587067"/>
            <a:ext cx="6676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 smtClean="0">
                <a:solidFill>
                  <a:schemeClr val="accent1"/>
                </a:solidFill>
              </a:rPr>
              <a:t>Deutsch-tschechisches</a:t>
            </a:r>
            <a:r>
              <a:rPr lang="cs-CZ" sz="2400" b="1" dirty="0" smtClean="0">
                <a:solidFill>
                  <a:schemeClr val="accent1"/>
                </a:solidFill>
              </a:rPr>
              <a:t> </a:t>
            </a:r>
            <a:r>
              <a:rPr lang="cs-CZ" sz="2400" b="1" dirty="0" err="1" smtClean="0">
                <a:solidFill>
                  <a:schemeClr val="accent1"/>
                </a:solidFill>
              </a:rPr>
              <a:t>Jugendforum</a:t>
            </a:r>
            <a:endParaRPr lang="cs-CZ" sz="2400" b="1" dirty="0" smtClean="0">
              <a:solidFill>
                <a:schemeClr val="accent1"/>
              </a:solidFill>
            </a:endParaRPr>
          </a:p>
          <a:p>
            <a:pPr algn="ctr"/>
            <a:r>
              <a:rPr lang="cs-CZ" sz="2400" b="1" dirty="0" smtClean="0">
                <a:solidFill>
                  <a:schemeClr val="accent1"/>
                </a:solidFill>
              </a:rPr>
              <a:t>Česko-německé fórum mládeže</a:t>
            </a:r>
            <a:endParaRPr lang="cs-CZ" sz="2400" b="1" dirty="0">
              <a:solidFill>
                <a:schemeClr val="accent1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="" xmlns:a16="http://schemas.microsoft.com/office/drawing/2014/main" id="{322CE468-D141-59DD-ABEF-F04A8296A990}"/>
              </a:ext>
            </a:extLst>
          </p:cNvPr>
          <p:cNvSpPr txBox="1"/>
          <p:nvPr/>
        </p:nvSpPr>
        <p:spPr>
          <a:xfrm>
            <a:off x="9460033" y="4754314"/>
            <a:ext cx="1804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Czech in!</a:t>
            </a:r>
            <a:endParaRPr lang="cs-CZ" sz="2400" b="1" dirty="0"/>
          </a:p>
        </p:txBody>
      </p:sp>
      <p:sp>
        <p:nvSpPr>
          <p:cNvPr id="13" name="TextovéPole 12">
            <a:extLst>
              <a:ext uri="{FF2B5EF4-FFF2-40B4-BE49-F238E27FC236}">
                <a16:creationId xmlns="" xmlns:a16="http://schemas.microsoft.com/office/drawing/2014/main" id="{6BE7CD91-3F82-0B80-4017-8A285714F23A}"/>
              </a:ext>
            </a:extLst>
          </p:cNvPr>
          <p:cNvSpPr txBox="1"/>
          <p:nvPr/>
        </p:nvSpPr>
        <p:spPr>
          <a:xfrm>
            <a:off x="86173" y="4587067"/>
            <a:ext cx="31610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Do Německa </a:t>
            </a:r>
            <a:br>
              <a:rPr lang="cs-CZ" sz="2400" b="1" dirty="0" smtClean="0"/>
            </a:br>
            <a:r>
              <a:rPr lang="cs-CZ" sz="2400" b="1" dirty="0" smtClean="0"/>
              <a:t>na </a:t>
            </a:r>
            <a:r>
              <a:rPr lang="cs-CZ" sz="2400" b="1" dirty="0" smtClean="0"/>
              <a:t>zkušenou</a:t>
            </a:r>
          </a:p>
          <a:p>
            <a:pPr algn="ctr"/>
            <a:r>
              <a:rPr lang="cs-CZ" sz="1600" b="1" dirty="0" smtClean="0"/>
              <a:t>(</a:t>
            </a:r>
            <a:r>
              <a:rPr lang="cs-CZ" sz="1600" b="1" dirty="0" err="1" smtClean="0"/>
              <a:t>Versuch‘s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mal</a:t>
            </a:r>
            <a:r>
              <a:rPr lang="cs-CZ" sz="1600" b="1" dirty="0" smtClean="0"/>
              <a:t> in </a:t>
            </a:r>
            <a:r>
              <a:rPr lang="cs-CZ" sz="1600" b="1" dirty="0" err="1" smtClean="0"/>
              <a:t>Deutschland</a:t>
            </a:r>
            <a:r>
              <a:rPr lang="cs-CZ" sz="1600" b="1" dirty="0" smtClean="0"/>
              <a:t>)</a:t>
            </a:r>
            <a:endParaRPr lang="cs-CZ" sz="1600" b="1" dirty="0"/>
          </a:p>
        </p:txBody>
      </p:sp>
      <p:sp>
        <p:nvSpPr>
          <p:cNvPr id="14" name="TextovéPole 13">
            <a:extLst>
              <a:ext uri="{FF2B5EF4-FFF2-40B4-BE49-F238E27FC236}">
                <a16:creationId xmlns="" xmlns:a16="http://schemas.microsoft.com/office/drawing/2014/main" id="{573109FB-3C87-D3A6-7BC5-3CD56C59A075}"/>
              </a:ext>
            </a:extLst>
          </p:cNvPr>
          <p:cNvSpPr txBox="1"/>
          <p:nvPr/>
        </p:nvSpPr>
        <p:spPr>
          <a:xfrm>
            <a:off x="2003326" y="2479775"/>
            <a:ext cx="3265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/>
              <a:t>Přátelé Česko-německého fóra mládeže </a:t>
            </a:r>
            <a:r>
              <a:rPr lang="cs-CZ" sz="2000" dirty="0" err="1" smtClean="0"/>
              <a:t>z.s</a:t>
            </a:r>
            <a:r>
              <a:rPr lang="cs-CZ" sz="2000" dirty="0" smtClean="0"/>
              <a:t>.</a:t>
            </a:r>
            <a:endParaRPr lang="cs-CZ" sz="2000" dirty="0"/>
          </a:p>
        </p:txBody>
      </p:sp>
      <p:sp>
        <p:nvSpPr>
          <p:cNvPr id="15" name="TextovéPole 14">
            <a:extLst>
              <a:ext uri="{FF2B5EF4-FFF2-40B4-BE49-F238E27FC236}">
                <a16:creationId xmlns="" xmlns:a16="http://schemas.microsoft.com/office/drawing/2014/main" id="{664BA64F-9B7F-B466-9162-0CDD4F03B342}"/>
              </a:ext>
            </a:extLst>
          </p:cNvPr>
          <p:cNvSpPr txBox="1"/>
          <p:nvPr/>
        </p:nvSpPr>
        <p:spPr>
          <a:xfrm>
            <a:off x="6677222" y="2479775"/>
            <a:ext cx="3800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 smtClean="0"/>
              <a:t>Freunde</a:t>
            </a:r>
            <a:r>
              <a:rPr lang="cs-CZ" sz="2000" dirty="0" smtClean="0"/>
              <a:t> des </a:t>
            </a:r>
            <a:r>
              <a:rPr lang="cs-CZ" sz="2000" dirty="0" err="1" smtClean="0"/>
              <a:t>Deutsch-tschechischen</a:t>
            </a:r>
            <a:r>
              <a:rPr lang="cs-CZ" sz="2000" dirty="0" smtClean="0"/>
              <a:t> </a:t>
            </a:r>
            <a:r>
              <a:rPr lang="cs-CZ" sz="2000" dirty="0" err="1" smtClean="0"/>
              <a:t>Jugendforums</a:t>
            </a:r>
            <a:r>
              <a:rPr lang="cs-CZ" sz="2000" dirty="0"/>
              <a:t> </a:t>
            </a:r>
            <a:r>
              <a:rPr lang="cs-CZ" sz="2000" dirty="0" err="1" smtClean="0"/>
              <a:t>e.V</a:t>
            </a:r>
            <a:r>
              <a:rPr lang="cs-CZ" sz="2000" dirty="0" smtClean="0"/>
              <a:t>.</a:t>
            </a:r>
            <a:endParaRPr lang="cs-CZ" sz="2000" dirty="0"/>
          </a:p>
        </p:txBody>
      </p:sp>
      <p:cxnSp>
        <p:nvCxnSpPr>
          <p:cNvPr id="3" name="Přímá spojnice 2"/>
          <p:cNvCxnSpPr/>
          <p:nvPr/>
        </p:nvCxnSpPr>
        <p:spPr>
          <a:xfrm flipH="1" flipV="1">
            <a:off x="4724399" y="3398397"/>
            <a:ext cx="1053738" cy="101019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 flipH="1" flipV="1">
            <a:off x="9072508" y="3382266"/>
            <a:ext cx="1053738" cy="101019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>
          <a:xfrm flipV="1">
            <a:off x="1758992" y="3366133"/>
            <a:ext cx="982103" cy="9502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/>
          <p:cNvCxnSpPr/>
          <p:nvPr/>
        </p:nvCxnSpPr>
        <p:spPr>
          <a:xfrm flipV="1">
            <a:off x="6013270" y="3366133"/>
            <a:ext cx="907869" cy="10424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Obrázek 2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050" y="1354656"/>
            <a:ext cx="1692793" cy="104282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250" y="1554055"/>
            <a:ext cx="1109512" cy="644027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05050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B0F0"/>
                </a:solidFill>
              </a:rPr>
              <a:t>Czech in! </a:t>
            </a:r>
            <a:r>
              <a:rPr lang="cs-CZ" dirty="0" smtClean="0">
                <a:solidFill>
                  <a:srgbClr val="00B0F0"/>
                </a:solidFill>
              </a:rPr>
              <a:t>- </a:t>
            </a:r>
            <a:r>
              <a:rPr lang="cs-CZ" dirty="0" err="1" smtClean="0">
                <a:solidFill>
                  <a:srgbClr val="00B0F0"/>
                </a:solidFill>
              </a:rPr>
              <a:t>Tätigkeit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3000" y="2057399"/>
            <a:ext cx="10213258" cy="4363065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cs-CZ" sz="4000" b="1" dirty="0" err="1" smtClean="0">
                <a:solidFill>
                  <a:srgbClr val="002060"/>
                </a:solidFill>
              </a:rPr>
              <a:t>Vorträge</a:t>
            </a:r>
            <a:endParaRPr lang="cs-CZ" sz="4000" b="1" dirty="0" smtClean="0">
              <a:solidFill>
                <a:srgbClr val="002060"/>
              </a:solidFill>
            </a:endParaRPr>
          </a:p>
          <a:p>
            <a:pPr marL="45720" indent="0" algn="ctr">
              <a:buNone/>
            </a:pPr>
            <a:r>
              <a:rPr lang="cs-CZ" sz="2400" b="1" dirty="0" err="1" smtClean="0">
                <a:solidFill>
                  <a:srgbClr val="002060"/>
                </a:solidFill>
              </a:rPr>
              <a:t>Messeauftritte</a:t>
            </a:r>
            <a:r>
              <a:rPr lang="cs-CZ" sz="2400" b="1" dirty="0" smtClean="0">
                <a:solidFill>
                  <a:srgbClr val="002060"/>
                </a:solidFill>
              </a:rPr>
              <a:t>          </a:t>
            </a:r>
            <a:r>
              <a:rPr lang="cs-CZ" sz="2400" b="1" dirty="0" err="1" smtClean="0">
                <a:solidFill>
                  <a:srgbClr val="002060"/>
                </a:solidFill>
              </a:rPr>
              <a:t>Networking</a:t>
            </a:r>
            <a:endParaRPr lang="cs-CZ" sz="2400" b="1" dirty="0">
              <a:solidFill>
                <a:srgbClr val="002060"/>
              </a:solidFill>
            </a:endParaRPr>
          </a:p>
          <a:p>
            <a:pPr marL="45720" indent="0" algn="ctr">
              <a:buNone/>
            </a:pPr>
            <a:r>
              <a:rPr lang="cs-CZ" sz="4000" b="1" dirty="0" smtClean="0">
                <a:solidFill>
                  <a:srgbClr val="00B0F0"/>
                </a:solidFill>
              </a:rPr>
              <a:t>+</a:t>
            </a:r>
            <a:endParaRPr lang="cs-CZ" sz="4000" b="1" dirty="0">
              <a:solidFill>
                <a:srgbClr val="00B0F0"/>
              </a:solidFill>
            </a:endParaRPr>
          </a:p>
          <a:p>
            <a:pPr marL="45720" indent="0" algn="ctr">
              <a:buNone/>
            </a:pPr>
            <a:r>
              <a:rPr lang="cs-CZ" sz="4000" b="1" dirty="0" err="1" smtClean="0">
                <a:solidFill>
                  <a:srgbClr val="002060"/>
                </a:solidFill>
              </a:rPr>
              <a:t>Social</a:t>
            </a:r>
            <a:r>
              <a:rPr lang="cs-CZ" sz="4000" b="1" dirty="0" smtClean="0">
                <a:solidFill>
                  <a:srgbClr val="002060"/>
                </a:solidFill>
              </a:rPr>
              <a:t> Media</a:t>
            </a:r>
            <a:endParaRPr lang="cs-CZ" sz="4000" b="1" dirty="0">
              <a:solidFill>
                <a:srgbClr val="002060"/>
              </a:solidFill>
            </a:endParaRPr>
          </a:p>
          <a:p>
            <a:pPr marL="45720" indent="0" algn="ctr">
              <a:buNone/>
            </a:pPr>
            <a:r>
              <a:rPr lang="cs-CZ" sz="4000" b="1" dirty="0" smtClean="0">
                <a:solidFill>
                  <a:srgbClr val="00B0F0"/>
                </a:solidFill>
              </a:rPr>
              <a:t>+</a:t>
            </a:r>
          </a:p>
          <a:p>
            <a:pPr marL="45720" indent="0" algn="ctr">
              <a:buNone/>
            </a:pPr>
            <a:r>
              <a:rPr lang="cs-CZ" sz="4000" b="1" dirty="0" err="1" smtClean="0">
                <a:solidFill>
                  <a:srgbClr val="002060"/>
                </a:solidFill>
              </a:rPr>
              <a:t>Newsletter</a:t>
            </a:r>
            <a:endParaRPr lang="cs-CZ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92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B0F0"/>
                </a:solidFill>
              </a:rPr>
              <a:t>Czech in! </a:t>
            </a:r>
            <a:r>
              <a:rPr lang="cs-CZ" dirty="0" err="1" smtClean="0">
                <a:solidFill>
                  <a:srgbClr val="00B0F0"/>
                </a:solidFill>
              </a:rPr>
              <a:t>Vorträge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5" name="Obdélník: se zakulacenými rohy 7">
            <a:extLst>
              <a:ext uri="{FF2B5EF4-FFF2-40B4-BE49-F238E27FC236}">
                <a16:creationId xmlns:a16="http://schemas.microsoft.com/office/drawing/2014/main" xmlns="" id="{DAA90099-8592-FD52-5BAD-3306975C5B86}"/>
              </a:ext>
            </a:extLst>
          </p:cNvPr>
          <p:cNvSpPr/>
          <p:nvPr/>
        </p:nvSpPr>
        <p:spPr>
          <a:xfrm>
            <a:off x="2467898" y="2497393"/>
            <a:ext cx="1445342" cy="13175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6759F88B-11F5-3BB1-B932-827C3342578F}"/>
              </a:ext>
            </a:extLst>
          </p:cNvPr>
          <p:cNvSpPr txBox="1"/>
          <p:nvPr/>
        </p:nvSpPr>
        <p:spPr>
          <a:xfrm>
            <a:off x="8236973" y="1986565"/>
            <a:ext cx="1804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>
                <a:latin typeface="Arial Rounded MT Bold" panose="020F0704030504030204" pitchFamily="34" charset="0"/>
              </a:rPr>
              <a:t>Inhalte</a:t>
            </a:r>
            <a:endParaRPr lang="cs-CZ" sz="2400" b="1" dirty="0">
              <a:latin typeface="Arial Rounded MT Bold" panose="020F0704030504030204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F12C2037-1483-BC46-78E0-D139ADEBBB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97" t="40482" r="39176" b="38240"/>
          <a:stretch/>
        </p:blipFill>
        <p:spPr>
          <a:xfrm>
            <a:off x="2757947" y="2664309"/>
            <a:ext cx="865239" cy="983689"/>
          </a:xfrm>
          <a:prstGeom prst="rect">
            <a:avLst/>
          </a:prstGeom>
          <a:effectLst/>
        </p:spPr>
      </p:pic>
      <p:sp>
        <p:nvSpPr>
          <p:cNvPr id="9" name="Obdélník: se zakulacenými rohy 9">
            <a:extLst>
              <a:ext uri="{FF2B5EF4-FFF2-40B4-BE49-F238E27FC236}">
                <a16:creationId xmlns:a16="http://schemas.microsoft.com/office/drawing/2014/main" xmlns="" id="{30DF8224-9441-58A5-C974-2B9068D61F71}"/>
              </a:ext>
            </a:extLst>
          </p:cNvPr>
          <p:cNvSpPr/>
          <p:nvPr/>
        </p:nvSpPr>
        <p:spPr>
          <a:xfrm>
            <a:off x="8359879" y="2497391"/>
            <a:ext cx="1445342" cy="13175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: se zakulacenými rohy 10">
            <a:extLst>
              <a:ext uri="{FF2B5EF4-FFF2-40B4-BE49-F238E27FC236}">
                <a16:creationId xmlns:a16="http://schemas.microsoft.com/office/drawing/2014/main" xmlns="" id="{C5B6F8BC-10CF-DE51-A28F-082663AA2BF6}"/>
              </a:ext>
            </a:extLst>
          </p:cNvPr>
          <p:cNvSpPr/>
          <p:nvPr/>
        </p:nvSpPr>
        <p:spPr>
          <a:xfrm>
            <a:off x="5373329" y="2497391"/>
            <a:ext cx="1445342" cy="13175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A4AA1718-1090-C3C9-FD90-BF4755E423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559" t="38624" r="26315" b="39364"/>
          <a:stretch/>
        </p:blipFill>
        <p:spPr>
          <a:xfrm>
            <a:off x="5638799" y="2546551"/>
            <a:ext cx="914401" cy="1017639"/>
          </a:xfrm>
          <a:prstGeom prst="rect">
            <a:avLst/>
          </a:prstGeom>
          <a:effectLst/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BD1E3293-6913-2E9C-3A72-45FFAF79BE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668" t="37876" r="12019" b="38240"/>
          <a:stretch/>
        </p:blipFill>
        <p:spPr>
          <a:xfrm>
            <a:off x="8463115" y="2613893"/>
            <a:ext cx="1258529" cy="1104182"/>
          </a:xfrm>
          <a:prstGeom prst="rect">
            <a:avLst/>
          </a:prstGeom>
          <a:effectLst/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xmlns="" id="{322CE468-D141-59DD-ABEF-F04A8296A990}"/>
              </a:ext>
            </a:extLst>
          </p:cNvPr>
          <p:cNvSpPr txBox="1"/>
          <p:nvPr/>
        </p:nvSpPr>
        <p:spPr>
          <a:xfrm>
            <a:off x="2288455" y="1986566"/>
            <a:ext cx="1804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>
                <a:latin typeface="Arial Rounded MT Bold" panose="020F0704030504030204" pitchFamily="34" charset="0"/>
              </a:rPr>
              <a:t>Zielgruppe</a:t>
            </a:r>
            <a:endParaRPr lang="cs-CZ" sz="2400" b="1" dirty="0">
              <a:latin typeface="Arial Rounded MT Bold" panose="020F0704030504030204" pitchFamily="34" charset="0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xmlns="" id="{6BE7CD91-3F82-0B80-4017-8A285714F23A}"/>
              </a:ext>
            </a:extLst>
          </p:cNvPr>
          <p:cNvSpPr txBox="1"/>
          <p:nvPr/>
        </p:nvSpPr>
        <p:spPr>
          <a:xfrm>
            <a:off x="5198805" y="2016510"/>
            <a:ext cx="1804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>
                <a:latin typeface="Arial Rounded MT Bold" panose="020F0704030504030204" pitchFamily="34" charset="0"/>
              </a:rPr>
              <a:t>Dauer</a:t>
            </a:r>
            <a:endParaRPr lang="cs-CZ" sz="2400" b="1" dirty="0">
              <a:latin typeface="Arial Rounded MT Bold" panose="020F0704030504030204" pitchFamily="34" charset="0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xmlns="" id="{573109FB-3C87-D3A6-7BC5-3CD56C59A075}"/>
              </a:ext>
            </a:extLst>
          </p:cNvPr>
          <p:cNvSpPr txBox="1"/>
          <p:nvPr/>
        </p:nvSpPr>
        <p:spPr>
          <a:xfrm>
            <a:off x="1450255" y="4222617"/>
            <a:ext cx="348062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>
                <a:latin typeface="Arial Rounded MT Bold" panose="020F0704030504030204" pitchFamily="34" charset="0"/>
              </a:rPr>
              <a:t>15-26 </a:t>
            </a:r>
            <a:r>
              <a:rPr lang="cs-CZ" sz="2000" dirty="0" err="1" smtClean="0">
                <a:latin typeface="Arial Rounded MT Bold" panose="020F0704030504030204" pitchFamily="34" charset="0"/>
              </a:rPr>
              <a:t>Jahre</a:t>
            </a:r>
            <a:endParaRPr lang="cs-CZ" sz="2000" dirty="0" smtClean="0">
              <a:latin typeface="Arial Rounded MT Bold" panose="020F0704030504030204" pitchFamily="34" charset="0"/>
            </a:endParaRPr>
          </a:p>
          <a:p>
            <a:pPr algn="ctr"/>
            <a:endParaRPr lang="cs-CZ" sz="1600" dirty="0" smtClean="0">
              <a:latin typeface="Arial Rounded MT Bold" panose="020F0704030504030204" pitchFamily="34" charset="0"/>
            </a:endParaRPr>
          </a:p>
          <a:p>
            <a:pPr algn="ctr"/>
            <a:r>
              <a:rPr lang="cs-CZ" sz="2000" dirty="0" err="1" smtClean="0">
                <a:latin typeface="Arial Rounded MT Bold" panose="020F0704030504030204" pitchFamily="34" charset="0"/>
              </a:rPr>
              <a:t>Studierende</a:t>
            </a:r>
            <a:endParaRPr lang="cs-CZ" sz="2000" dirty="0">
              <a:latin typeface="Arial Rounded MT Bold" panose="020F0704030504030204" pitchFamily="34" charset="0"/>
            </a:endParaRPr>
          </a:p>
          <a:p>
            <a:pPr algn="ctr"/>
            <a:endParaRPr lang="cs-CZ" sz="1600" dirty="0">
              <a:latin typeface="Arial Rounded MT Bold" panose="020F0704030504030204" pitchFamily="34" charset="0"/>
            </a:endParaRPr>
          </a:p>
          <a:p>
            <a:pPr algn="ctr"/>
            <a:r>
              <a:rPr lang="cs-CZ" sz="2000" dirty="0" err="1" smtClean="0">
                <a:latin typeface="Arial Rounded MT Bold" panose="020F0704030504030204" pitchFamily="34" charset="0"/>
              </a:rPr>
              <a:t>Jugendliche</a:t>
            </a:r>
            <a:endParaRPr lang="cs-CZ" sz="2000" dirty="0" smtClean="0">
              <a:latin typeface="Arial Rounded MT Bold" panose="020F0704030504030204" pitchFamily="34" charset="0"/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xmlns="" id="{664BA64F-9B7F-B466-9162-0CDD4F03B342}"/>
              </a:ext>
            </a:extLst>
          </p:cNvPr>
          <p:cNvSpPr txBox="1"/>
          <p:nvPr/>
        </p:nvSpPr>
        <p:spPr>
          <a:xfrm>
            <a:off x="7388941" y="4073434"/>
            <a:ext cx="34806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>
                <a:latin typeface="Arial Rounded MT Bold" panose="020F0704030504030204" pitchFamily="34" charset="0"/>
              </a:rPr>
              <a:t>Warum</a:t>
            </a:r>
            <a:r>
              <a:rPr lang="cs-CZ" sz="2000" dirty="0">
                <a:latin typeface="Arial Rounded MT Bold" panose="020F0704030504030204" pitchFamily="34" charset="0"/>
              </a:rPr>
              <a:t> </a:t>
            </a:r>
            <a:r>
              <a:rPr lang="cs-CZ" sz="2000" dirty="0" err="1">
                <a:latin typeface="Arial Rounded MT Bold" panose="020F0704030504030204" pitchFamily="34" charset="0"/>
              </a:rPr>
              <a:t>Tschechien</a:t>
            </a:r>
            <a:r>
              <a:rPr lang="cs-CZ" sz="2000" dirty="0">
                <a:latin typeface="Arial Rounded MT Bold" panose="020F0704030504030204" pitchFamily="34" charset="0"/>
              </a:rPr>
              <a:t>?</a:t>
            </a:r>
          </a:p>
          <a:p>
            <a:pPr algn="ctr"/>
            <a:r>
              <a:rPr lang="cs-CZ" sz="2000" dirty="0" err="1">
                <a:latin typeface="Arial Rounded MT Bold" panose="020F0704030504030204" pitchFamily="34" charset="0"/>
              </a:rPr>
              <a:t>Aufenthaltsmöglichkeiten</a:t>
            </a:r>
            <a:endParaRPr lang="cs-CZ" sz="2000" dirty="0">
              <a:latin typeface="Arial Rounded MT Bold" panose="020F0704030504030204" pitchFamily="34" charset="0"/>
            </a:endParaRPr>
          </a:p>
          <a:p>
            <a:pPr algn="ctr"/>
            <a:r>
              <a:rPr lang="cs-CZ" sz="2000" dirty="0" err="1">
                <a:latin typeface="Arial Rounded MT Bold" panose="020F0704030504030204" pitchFamily="34" charset="0"/>
              </a:rPr>
              <a:t>Stipendien</a:t>
            </a:r>
            <a:endParaRPr lang="cs-CZ" sz="2000" dirty="0">
              <a:latin typeface="Arial Rounded MT Bold" panose="020F0704030504030204" pitchFamily="34" charset="0"/>
            </a:endParaRPr>
          </a:p>
          <a:p>
            <a:pPr algn="ctr"/>
            <a:r>
              <a:rPr lang="cs-CZ" sz="2000" dirty="0" err="1">
                <a:latin typeface="Arial Rounded MT Bold" panose="020F0704030504030204" pitchFamily="34" charset="0"/>
              </a:rPr>
              <a:t>Erfahrungen</a:t>
            </a:r>
            <a:endParaRPr lang="cs-CZ" sz="2000" dirty="0">
              <a:latin typeface="Arial Rounded MT Bold" panose="020F0704030504030204" pitchFamily="34" charset="0"/>
            </a:endParaRPr>
          </a:p>
          <a:p>
            <a:pPr algn="ctr"/>
            <a:r>
              <a:rPr lang="cs-CZ" sz="2000" dirty="0" err="1">
                <a:latin typeface="Arial Rounded MT Bold" panose="020F0704030504030204" pitchFamily="34" charset="0"/>
              </a:rPr>
              <a:t>Tschechisch</a:t>
            </a:r>
            <a:r>
              <a:rPr lang="cs-CZ" sz="2000" dirty="0">
                <a:latin typeface="Arial Rounded MT Bold" panose="020F0704030504030204" pitchFamily="34" charset="0"/>
              </a:rPr>
              <a:t> &amp; Kultur</a:t>
            </a:r>
          </a:p>
          <a:p>
            <a:pPr algn="ctr"/>
            <a:r>
              <a:rPr lang="cs-CZ" sz="2000" dirty="0" err="1">
                <a:latin typeface="Arial Rounded MT Bold" panose="020F0704030504030204" pitchFamily="34" charset="0"/>
              </a:rPr>
              <a:t>Fragen</a:t>
            </a:r>
            <a:endParaRPr lang="cs-CZ" sz="2000" dirty="0">
              <a:latin typeface="Arial Rounded MT Bold" panose="020F0704030504030204" pitchFamily="34" charset="0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xmlns="" id="{A3618AFF-5272-D3DA-C7B9-3FDD1E3E7012}"/>
              </a:ext>
            </a:extLst>
          </p:cNvPr>
          <p:cNvSpPr txBox="1"/>
          <p:nvPr/>
        </p:nvSpPr>
        <p:spPr>
          <a:xfrm>
            <a:off x="4355689" y="4073434"/>
            <a:ext cx="34806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>
                <a:latin typeface="Arial Rounded MT Bold" panose="020F0704030504030204" pitchFamily="34" charset="0"/>
              </a:rPr>
              <a:t>1-2 </a:t>
            </a:r>
          </a:p>
          <a:p>
            <a:pPr algn="ctr"/>
            <a:r>
              <a:rPr lang="cs-CZ" sz="2000" dirty="0" err="1" smtClean="0">
                <a:latin typeface="Arial Rounded MT Bold" panose="020F0704030504030204" pitchFamily="34" charset="0"/>
              </a:rPr>
              <a:t>Unterrichtsstunden</a:t>
            </a:r>
            <a:endParaRPr lang="cs-CZ" sz="2000" dirty="0">
              <a:latin typeface="Arial Rounded MT Bold" panose="020F0704030504030204" pitchFamily="34" charset="0"/>
            </a:endParaRPr>
          </a:p>
          <a:p>
            <a:pPr algn="ctr"/>
            <a:endParaRPr lang="cs-CZ" sz="2000" dirty="0">
              <a:latin typeface="Arial Rounded MT Bold" panose="020F0704030504030204" pitchFamily="34" charset="0"/>
            </a:endParaRPr>
          </a:p>
          <a:p>
            <a:pPr algn="ctr"/>
            <a:r>
              <a:rPr lang="cs-CZ" sz="2000" dirty="0">
                <a:latin typeface="Arial Rounded MT Bold" panose="020F0704030504030204" pitchFamily="34" charset="0"/>
              </a:rPr>
              <a:t>1-2</a:t>
            </a:r>
          </a:p>
          <a:p>
            <a:pPr algn="ctr"/>
            <a:r>
              <a:rPr lang="cs-CZ" sz="2000" dirty="0" smtClean="0">
                <a:latin typeface="Arial Rounded MT Bold" panose="020F0704030504030204" pitchFamily="34" charset="0"/>
              </a:rPr>
              <a:t>Referent*</a:t>
            </a:r>
            <a:r>
              <a:rPr lang="cs-CZ" sz="2000" dirty="0" err="1" smtClean="0">
                <a:latin typeface="Arial Rounded MT Bold" panose="020F0704030504030204" pitchFamily="34" charset="0"/>
              </a:rPr>
              <a:t>innen</a:t>
            </a:r>
            <a:endParaRPr lang="cs-CZ" sz="2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74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Základ">
  <a:themeElements>
    <a:clrScheme name="Základ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Základ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Základ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sis" id="{5665723A-49BA-4B57-8411-A56F8F207965}" vid="{D9D01AC2-EE7D-4E49-99EE-8E62E4E7E8A7}"/>
    </a:ext>
  </a:ext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TM03457444[[fn=Základ]]</Template>
  <TotalTime>562</TotalTime>
  <Words>723</Words>
  <Application>Microsoft Office PowerPoint</Application>
  <PresentationFormat>Vlastní</PresentationFormat>
  <Paragraphs>418</Paragraphs>
  <Slides>54</Slides>
  <Notes>3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54</vt:i4>
      </vt:variant>
    </vt:vector>
  </HeadingPairs>
  <TitlesOfParts>
    <vt:vector size="55" baseType="lpstr">
      <vt:lpstr>Základ</vt:lpstr>
      <vt:lpstr>Czech in!</vt:lpstr>
      <vt:lpstr>AG Czech in! 2011-2012 &amp; 2012-2013</vt:lpstr>
      <vt:lpstr>Prezentace aplikace PowerPoint</vt:lpstr>
      <vt:lpstr>Prezentace aplikace PowerPoint</vt:lpstr>
      <vt:lpstr>Deutsch-tschechisches Jugendforum</vt:lpstr>
      <vt:lpstr>Deutsch-tschechisches Jugendforum</vt:lpstr>
      <vt:lpstr>Prezentace aplikace PowerPoint</vt:lpstr>
      <vt:lpstr>Czech in! - Tätigkeit</vt:lpstr>
      <vt:lpstr>Czech in! Vorträge</vt:lpstr>
      <vt:lpstr>Czech in! Vorträge - Zielgruppen</vt:lpstr>
      <vt:lpstr>Czech in! Social Media</vt:lpstr>
      <vt:lpstr>Czech in! Newsletter</vt:lpstr>
      <vt:lpstr>Czech in! Finanzen &amp; Honorare</vt:lpstr>
      <vt:lpstr>Czech in! Vorträge - Termine</vt:lpstr>
      <vt:lpstr>Czech in! Networking</vt:lpstr>
      <vt:lpstr>Czech in! Vortrag</vt:lpstr>
      <vt:lpstr>Czech in! Vortrag</vt:lpstr>
      <vt:lpstr>Czech in! Vortrag</vt:lpstr>
      <vt:lpstr>Czech in! Vortrag</vt:lpstr>
      <vt:lpstr>Czech in!</vt:lpstr>
      <vt:lpstr>Prezentace aplikace PowerPoint</vt:lpstr>
      <vt:lpstr>Übersicht</vt:lpstr>
      <vt:lpstr>Internationale Projekte</vt:lpstr>
      <vt:lpstr>Deutsch-tschechische Projekte</vt:lpstr>
      <vt:lpstr>Deutsch-tschechisches Jugendforum</vt:lpstr>
      <vt:lpstr>Deutsch-tschechische Projekte</vt:lpstr>
      <vt:lpstr>Freiwilligenarbeit</vt:lpstr>
      <vt:lpstr>Freiwilligendienst in Tschechien</vt:lpstr>
      <vt:lpstr>Workcamps</vt:lpstr>
      <vt:lpstr>Sprachkurse und Sommerschulen</vt:lpstr>
      <vt:lpstr>Sprachkurse und Sommerschulen</vt:lpstr>
      <vt:lpstr>Deutsch-tschechischer Tandemsprachkurs</vt:lpstr>
      <vt:lpstr>Studium</vt:lpstr>
      <vt:lpstr>Studium</vt:lpstr>
      <vt:lpstr>Prezentace aplikace PowerPoint</vt:lpstr>
      <vt:lpstr>Stipendien</vt:lpstr>
      <vt:lpstr>Praktika</vt:lpstr>
      <vt:lpstr>Praktika in Tschechien</vt:lpstr>
      <vt:lpstr>Praktika in Tschechien</vt:lpstr>
      <vt:lpstr>Parlamentsstipendium</vt:lpstr>
      <vt:lpstr>Nachbarsprache im O-Ton</vt:lpstr>
      <vt:lpstr>Praktika in Deutschland</vt:lpstr>
      <vt:lpstr>Tschechisch</vt:lpstr>
      <vt:lpstr>Prezentace aplikace PowerPoint</vt:lpstr>
      <vt:lpstr>Tschechisch</vt:lpstr>
      <vt:lpstr>Tipps</vt:lpstr>
      <vt:lpstr>Feedback</vt:lpstr>
      <vt:lpstr>Prezentace aplikace PowerPoint</vt:lpstr>
      <vt:lpstr>Handout</vt:lpstr>
      <vt:lpstr>Czech in! Vortrag</vt:lpstr>
      <vt:lpstr>Prezentace aplikace PowerPoint</vt:lpstr>
      <vt:lpstr>Wie kann ich mitmachen?</vt:lpstr>
      <vt:lpstr>Wie kann ich mitmachen?</vt:lpstr>
      <vt:lpstr>Weitere Schulungstermine</vt:lpstr>
    </vt:vector>
  </TitlesOfParts>
  <Company>HP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Czech in!</dc:title>
  <dc:creator>Veronika Widmann</dc:creator>
  <cp:lastModifiedBy>VW_PC</cp:lastModifiedBy>
  <cp:revision>153</cp:revision>
  <cp:lastPrinted>2024-01-07T15:50:37Z</cp:lastPrinted>
  <dcterms:created xsi:type="dcterms:W3CDTF">2022-10-23T13:27:16Z</dcterms:created>
  <dcterms:modified xsi:type="dcterms:W3CDTF">2024-04-12T13:42:19Z</dcterms:modified>
</cp:coreProperties>
</file>